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</p:sldIdLst>
  <p:sldSz cy="5143500" cx="9144000"/>
  <p:notesSz cx="6858000" cy="9144000"/>
  <p:embeddedFontLst>
    <p:embeddedFont>
      <p:font typeface="Roboto Slab"/>
      <p:regular r:id="rId23"/>
      <p:bold r:id="rId24"/>
    </p:embeddedFont>
    <p:embeddedFont>
      <p:font typeface="Roboto"/>
      <p:regular r:id="rId25"/>
      <p:bold r:id="rId26"/>
      <p:italic r:id="rId27"/>
      <p:boldItalic r:id="rId28"/>
    </p:embeddedFont>
    <p:embeddedFont>
      <p:font typeface="Fira Sans Condensed SemiBold"/>
      <p:regular r:id="rId29"/>
      <p:bold r:id="rId30"/>
      <p:italic r:id="rId31"/>
      <p:boldItalic r:id="rId32"/>
    </p:embeddedFont>
    <p:embeddedFont>
      <p:font typeface="Fira Sans Extra Condensed SemiBold"/>
      <p:regular r:id="rId33"/>
      <p:bold r:id="rId34"/>
      <p:italic r:id="rId35"/>
      <p:boldItalic r:id="rId36"/>
    </p:embeddedFont>
    <p:embeddedFont>
      <p:font typeface="Source Sans Pro"/>
      <p:regular r:id="rId37"/>
      <p:bold r:id="rId38"/>
      <p:italic r:id="rId39"/>
      <p:boldItalic r:id="rId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518F5E3A-C829-4D1E-9A18-7DB7C095110E}">
  <a:tblStyle styleId="{518F5E3A-C829-4D1E-9A18-7DB7C095110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SourceSansPro-boldItalic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font" Target="fonts/RobotoSlab-bold.fntdata"/><Relationship Id="rId23" Type="http://schemas.openxmlformats.org/officeDocument/2006/relationships/font" Target="fonts/RobotoSlab-regular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Roboto-bold.fntdata"/><Relationship Id="rId25" Type="http://schemas.openxmlformats.org/officeDocument/2006/relationships/font" Target="fonts/Roboto-regular.fntdata"/><Relationship Id="rId28" Type="http://schemas.openxmlformats.org/officeDocument/2006/relationships/font" Target="fonts/Roboto-boldItalic.fntdata"/><Relationship Id="rId27" Type="http://schemas.openxmlformats.org/officeDocument/2006/relationships/font" Target="fonts/Roboto-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FiraSansCondensedSemiBold-regular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FiraSansCondensedSemiBold-italic.fntdata"/><Relationship Id="rId30" Type="http://schemas.openxmlformats.org/officeDocument/2006/relationships/font" Target="fonts/FiraSansCondensedSemiBold-bold.fntdata"/><Relationship Id="rId11" Type="http://schemas.openxmlformats.org/officeDocument/2006/relationships/slide" Target="slides/slide5.xml"/><Relationship Id="rId33" Type="http://schemas.openxmlformats.org/officeDocument/2006/relationships/font" Target="fonts/FiraSansExtraCondensedSemiBold-regular.fntdata"/><Relationship Id="rId10" Type="http://schemas.openxmlformats.org/officeDocument/2006/relationships/slide" Target="slides/slide4.xml"/><Relationship Id="rId32" Type="http://schemas.openxmlformats.org/officeDocument/2006/relationships/font" Target="fonts/FiraSansCondensedSemiBold-boldItalic.fntdata"/><Relationship Id="rId13" Type="http://schemas.openxmlformats.org/officeDocument/2006/relationships/slide" Target="slides/slide7.xml"/><Relationship Id="rId35" Type="http://schemas.openxmlformats.org/officeDocument/2006/relationships/font" Target="fonts/FiraSansExtraCondensedSemiBold-italic.fntdata"/><Relationship Id="rId12" Type="http://schemas.openxmlformats.org/officeDocument/2006/relationships/slide" Target="slides/slide6.xml"/><Relationship Id="rId34" Type="http://schemas.openxmlformats.org/officeDocument/2006/relationships/font" Target="fonts/FiraSansExtraCondensedSemiBold-bold.fntdata"/><Relationship Id="rId15" Type="http://schemas.openxmlformats.org/officeDocument/2006/relationships/slide" Target="slides/slide9.xml"/><Relationship Id="rId37" Type="http://schemas.openxmlformats.org/officeDocument/2006/relationships/font" Target="fonts/SourceSansPro-regular.fntdata"/><Relationship Id="rId14" Type="http://schemas.openxmlformats.org/officeDocument/2006/relationships/slide" Target="slides/slide8.xml"/><Relationship Id="rId36" Type="http://schemas.openxmlformats.org/officeDocument/2006/relationships/font" Target="fonts/FiraSansExtraCondensedSemiBold-boldItalic.fntdata"/><Relationship Id="rId17" Type="http://schemas.openxmlformats.org/officeDocument/2006/relationships/slide" Target="slides/slide11.xml"/><Relationship Id="rId39" Type="http://schemas.openxmlformats.org/officeDocument/2006/relationships/font" Target="fonts/SourceSansPro-italic.fntdata"/><Relationship Id="rId16" Type="http://schemas.openxmlformats.org/officeDocument/2006/relationships/slide" Target="slides/slide10.xml"/><Relationship Id="rId38" Type="http://schemas.openxmlformats.org/officeDocument/2006/relationships/font" Target="fonts/SourceSansPro-bold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f8d127a953_1_5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f8d127a953_1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f720df92aa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f720df92aa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f358f1cdac_0_12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f358f1cdac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f358f1cdac_0_14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f358f1cdac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f358f1cdac_0_15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f358f1cdac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f720df92aa_1_2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f720df92aa_1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38239b0930891f53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38239b0930891f53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f8d127a953_1_72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f8d127a953_1_7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f8d127a953_1_28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f8d127a953_1_2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f8d127a953_1_38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f8d127a953_1_3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f8d127a953_1_48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f8d127a953_1_4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f8d127a953_1_52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f8d127a953_1_5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f8d127a953_1_55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f8d127a953_1_5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f35b948143_0_3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f35b948143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f8d127a953_1_57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f8d127a953_1_5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f358f1cdac_0_10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f358f1cdac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838200" y="568975"/>
            <a:ext cx="3526500" cy="262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40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936150" y="3161100"/>
            <a:ext cx="3330600" cy="71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6" name="Google Shape;3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3"/>
          <p:cNvSpPr txBox="1"/>
          <p:nvPr>
            <p:ph type="ctrTitle"/>
          </p:nvPr>
        </p:nvSpPr>
        <p:spPr>
          <a:xfrm>
            <a:off x="1700185" y="1991850"/>
            <a:ext cx="58074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800"/>
              <a:buNone/>
              <a:defRPr b="1" sz="5800"/>
            </a:lvl1pPr>
            <a:lvl2pPr lvl="1" rtl="0">
              <a:spcBef>
                <a:spcPts val="0"/>
              </a:spcBef>
              <a:spcAft>
                <a:spcPts val="0"/>
              </a:spcAft>
              <a:buSzPts val="5800"/>
              <a:buNone/>
              <a:defRPr b="1" sz="5800"/>
            </a:lvl2pPr>
            <a:lvl3pPr lvl="2" rtl="0">
              <a:spcBef>
                <a:spcPts val="0"/>
              </a:spcBef>
              <a:spcAft>
                <a:spcPts val="0"/>
              </a:spcAft>
              <a:buSzPts val="5800"/>
              <a:buNone/>
              <a:defRPr b="1" sz="5800"/>
            </a:lvl3pPr>
            <a:lvl4pPr lvl="3" rtl="0">
              <a:spcBef>
                <a:spcPts val="0"/>
              </a:spcBef>
              <a:spcAft>
                <a:spcPts val="0"/>
              </a:spcAft>
              <a:buSzPts val="5800"/>
              <a:buNone/>
              <a:defRPr b="1" sz="5800"/>
            </a:lvl4pPr>
            <a:lvl5pPr lvl="4" rtl="0">
              <a:spcBef>
                <a:spcPts val="0"/>
              </a:spcBef>
              <a:spcAft>
                <a:spcPts val="0"/>
              </a:spcAft>
              <a:buSzPts val="5800"/>
              <a:buNone/>
              <a:defRPr b="1" sz="5800"/>
            </a:lvl5pPr>
            <a:lvl6pPr lvl="5" rtl="0">
              <a:spcBef>
                <a:spcPts val="0"/>
              </a:spcBef>
              <a:spcAft>
                <a:spcPts val="0"/>
              </a:spcAft>
              <a:buSzPts val="5800"/>
              <a:buNone/>
              <a:defRPr b="1" sz="5800"/>
            </a:lvl6pPr>
            <a:lvl7pPr lvl="6" rtl="0">
              <a:spcBef>
                <a:spcPts val="0"/>
              </a:spcBef>
              <a:spcAft>
                <a:spcPts val="0"/>
              </a:spcAft>
              <a:buSzPts val="5800"/>
              <a:buNone/>
              <a:defRPr b="1" sz="5800"/>
            </a:lvl7pPr>
            <a:lvl8pPr lvl="7" rtl="0">
              <a:spcBef>
                <a:spcPts val="0"/>
              </a:spcBef>
              <a:spcAft>
                <a:spcPts val="0"/>
              </a:spcAft>
              <a:buSzPts val="5800"/>
              <a:buNone/>
              <a:defRPr b="1" sz="5800"/>
            </a:lvl8pPr>
            <a:lvl9pPr lvl="8" rtl="0">
              <a:spcBef>
                <a:spcPts val="0"/>
              </a:spcBef>
              <a:spcAft>
                <a:spcPts val="0"/>
              </a:spcAft>
              <a:buSzPts val="5800"/>
              <a:buNone/>
              <a:defRPr b="1" sz="5800"/>
            </a:lvl9pPr>
          </a:lstStyle>
          <a:p/>
        </p:txBody>
      </p:sp>
      <p:sp>
        <p:nvSpPr>
          <p:cNvPr id="41" name="Google Shape;41;p13"/>
          <p:cNvSpPr/>
          <p:nvPr/>
        </p:nvSpPr>
        <p:spPr>
          <a:xfrm>
            <a:off x="7337531" y="4630074"/>
            <a:ext cx="96300" cy="96000"/>
          </a:xfrm>
          <a:prstGeom prst="ellipse">
            <a:avLst/>
          </a:pr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13"/>
          <p:cNvSpPr/>
          <p:nvPr/>
        </p:nvSpPr>
        <p:spPr>
          <a:xfrm>
            <a:off x="7790243" y="4182401"/>
            <a:ext cx="96300" cy="96000"/>
          </a:xfrm>
          <a:prstGeom prst="ellipse">
            <a:avLst/>
          </a:pr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" name="Google Shape;43;p13"/>
          <p:cNvSpPr/>
          <p:nvPr/>
        </p:nvSpPr>
        <p:spPr>
          <a:xfrm>
            <a:off x="8893253" y="3333348"/>
            <a:ext cx="57600" cy="57600"/>
          </a:xfrm>
          <a:prstGeom prst="ellipse">
            <a:avLst/>
          </a:pr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13"/>
          <p:cNvSpPr/>
          <p:nvPr/>
        </p:nvSpPr>
        <p:spPr>
          <a:xfrm>
            <a:off x="8771302" y="4923775"/>
            <a:ext cx="96300" cy="96000"/>
          </a:xfrm>
          <a:prstGeom prst="ellipse">
            <a:avLst/>
          </a:pr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" name="Google Shape;45;p13"/>
          <p:cNvSpPr/>
          <p:nvPr/>
        </p:nvSpPr>
        <p:spPr>
          <a:xfrm>
            <a:off x="2386266" y="508134"/>
            <a:ext cx="96300" cy="96000"/>
          </a:xfrm>
          <a:prstGeom prst="ellipse">
            <a:avLst/>
          </a:pr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13"/>
          <p:cNvSpPr/>
          <p:nvPr/>
        </p:nvSpPr>
        <p:spPr>
          <a:xfrm>
            <a:off x="479460" y="2703980"/>
            <a:ext cx="96300" cy="96000"/>
          </a:xfrm>
          <a:prstGeom prst="ellipse">
            <a:avLst/>
          </a:pr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13"/>
          <p:cNvSpPr/>
          <p:nvPr/>
        </p:nvSpPr>
        <p:spPr>
          <a:xfrm>
            <a:off x="261540" y="643097"/>
            <a:ext cx="96300" cy="96000"/>
          </a:xfrm>
          <a:prstGeom prst="ellipse">
            <a:avLst/>
          </a:pr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13"/>
          <p:cNvSpPr/>
          <p:nvPr/>
        </p:nvSpPr>
        <p:spPr>
          <a:xfrm>
            <a:off x="507235" y="1080863"/>
            <a:ext cx="192600" cy="192300"/>
          </a:xfrm>
          <a:prstGeom prst="ellipse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" name="Google Shape;49;p13"/>
          <p:cNvSpPr/>
          <p:nvPr/>
        </p:nvSpPr>
        <p:spPr>
          <a:xfrm>
            <a:off x="8314019" y="3625322"/>
            <a:ext cx="144300" cy="144000"/>
          </a:xfrm>
          <a:prstGeom prst="ellipse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13"/>
          <p:cNvSpPr/>
          <p:nvPr/>
        </p:nvSpPr>
        <p:spPr>
          <a:xfrm>
            <a:off x="8882858" y="4186761"/>
            <a:ext cx="144300" cy="144000"/>
          </a:xfrm>
          <a:prstGeom prst="ellipse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13"/>
          <p:cNvSpPr/>
          <p:nvPr/>
        </p:nvSpPr>
        <p:spPr>
          <a:xfrm>
            <a:off x="158313" y="1596559"/>
            <a:ext cx="57600" cy="57600"/>
          </a:xfrm>
          <a:prstGeom prst="ellipse">
            <a:avLst/>
          </a:pr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13"/>
          <p:cNvSpPr/>
          <p:nvPr/>
        </p:nvSpPr>
        <p:spPr>
          <a:xfrm>
            <a:off x="1396483" y="226428"/>
            <a:ext cx="192600" cy="192300"/>
          </a:xfrm>
          <a:prstGeom prst="ellipse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13"/>
          <p:cNvSpPr/>
          <p:nvPr/>
        </p:nvSpPr>
        <p:spPr>
          <a:xfrm>
            <a:off x="617492" y="2000594"/>
            <a:ext cx="57600" cy="57600"/>
          </a:xfrm>
          <a:prstGeom prst="ellipse">
            <a:avLst/>
          </a:pr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3"/>
          <p:cNvSpPr/>
          <p:nvPr/>
        </p:nvSpPr>
        <p:spPr>
          <a:xfrm>
            <a:off x="3425273" y="387880"/>
            <a:ext cx="57600" cy="57600"/>
          </a:xfrm>
          <a:prstGeom prst="ellipse">
            <a:avLst/>
          </a:pr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3"/>
          <p:cNvSpPr/>
          <p:nvPr/>
        </p:nvSpPr>
        <p:spPr>
          <a:xfrm>
            <a:off x="8014029" y="4567546"/>
            <a:ext cx="192600" cy="192300"/>
          </a:xfrm>
          <a:prstGeom prst="ellipse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/>
          <p:nvPr>
            <p:ph type="ctrTitle"/>
          </p:nvPr>
        </p:nvSpPr>
        <p:spPr>
          <a:xfrm>
            <a:off x="1700185" y="1991850"/>
            <a:ext cx="58074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800"/>
              <a:buNone/>
              <a:defRPr b="1" sz="5800"/>
            </a:lvl1pPr>
            <a:lvl2pPr lvl="1" rtl="0">
              <a:spcBef>
                <a:spcPts val="0"/>
              </a:spcBef>
              <a:spcAft>
                <a:spcPts val="0"/>
              </a:spcAft>
              <a:buSzPts val="5800"/>
              <a:buNone/>
              <a:defRPr b="1" sz="5800"/>
            </a:lvl2pPr>
            <a:lvl3pPr lvl="2" rtl="0">
              <a:spcBef>
                <a:spcPts val="0"/>
              </a:spcBef>
              <a:spcAft>
                <a:spcPts val="0"/>
              </a:spcAft>
              <a:buSzPts val="5800"/>
              <a:buNone/>
              <a:defRPr b="1" sz="5800"/>
            </a:lvl3pPr>
            <a:lvl4pPr lvl="3" rtl="0">
              <a:spcBef>
                <a:spcPts val="0"/>
              </a:spcBef>
              <a:spcAft>
                <a:spcPts val="0"/>
              </a:spcAft>
              <a:buSzPts val="5800"/>
              <a:buNone/>
              <a:defRPr b="1" sz="5800"/>
            </a:lvl4pPr>
            <a:lvl5pPr lvl="4" rtl="0">
              <a:spcBef>
                <a:spcPts val="0"/>
              </a:spcBef>
              <a:spcAft>
                <a:spcPts val="0"/>
              </a:spcAft>
              <a:buSzPts val="5800"/>
              <a:buNone/>
              <a:defRPr b="1" sz="5800"/>
            </a:lvl5pPr>
            <a:lvl6pPr lvl="5" rtl="0">
              <a:spcBef>
                <a:spcPts val="0"/>
              </a:spcBef>
              <a:spcAft>
                <a:spcPts val="0"/>
              </a:spcAft>
              <a:buSzPts val="5800"/>
              <a:buNone/>
              <a:defRPr b="1" sz="5800"/>
            </a:lvl6pPr>
            <a:lvl7pPr lvl="6" rtl="0">
              <a:spcBef>
                <a:spcPts val="0"/>
              </a:spcBef>
              <a:spcAft>
                <a:spcPts val="0"/>
              </a:spcAft>
              <a:buSzPts val="5800"/>
              <a:buNone/>
              <a:defRPr b="1" sz="5800"/>
            </a:lvl7pPr>
            <a:lvl8pPr lvl="7" rtl="0">
              <a:spcBef>
                <a:spcPts val="0"/>
              </a:spcBef>
              <a:spcAft>
                <a:spcPts val="0"/>
              </a:spcAft>
              <a:buSzPts val="5800"/>
              <a:buNone/>
              <a:defRPr b="1" sz="5800"/>
            </a:lvl8pPr>
            <a:lvl9pPr lvl="8" rtl="0">
              <a:spcBef>
                <a:spcPts val="0"/>
              </a:spcBef>
              <a:spcAft>
                <a:spcPts val="0"/>
              </a:spcAft>
              <a:buSzPts val="5800"/>
              <a:buNone/>
              <a:defRPr b="1" sz="5800"/>
            </a:lvl9pPr>
          </a:lstStyle>
          <a:p/>
        </p:txBody>
      </p:sp>
      <p:sp>
        <p:nvSpPr>
          <p:cNvPr id="62" name="Google Shape;62;p15"/>
          <p:cNvSpPr/>
          <p:nvPr/>
        </p:nvSpPr>
        <p:spPr>
          <a:xfrm>
            <a:off x="7337531" y="4630074"/>
            <a:ext cx="96300" cy="96000"/>
          </a:xfrm>
          <a:prstGeom prst="ellipse">
            <a:avLst/>
          </a:pr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15"/>
          <p:cNvSpPr/>
          <p:nvPr/>
        </p:nvSpPr>
        <p:spPr>
          <a:xfrm>
            <a:off x="7790243" y="4182401"/>
            <a:ext cx="96300" cy="96000"/>
          </a:xfrm>
          <a:prstGeom prst="ellipse">
            <a:avLst/>
          </a:pr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15"/>
          <p:cNvSpPr/>
          <p:nvPr/>
        </p:nvSpPr>
        <p:spPr>
          <a:xfrm>
            <a:off x="8893253" y="3333348"/>
            <a:ext cx="57600" cy="57600"/>
          </a:xfrm>
          <a:prstGeom prst="ellipse">
            <a:avLst/>
          </a:pr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15"/>
          <p:cNvSpPr/>
          <p:nvPr/>
        </p:nvSpPr>
        <p:spPr>
          <a:xfrm>
            <a:off x="8771302" y="4923775"/>
            <a:ext cx="96300" cy="96000"/>
          </a:xfrm>
          <a:prstGeom prst="ellipse">
            <a:avLst/>
          </a:pr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15"/>
          <p:cNvSpPr/>
          <p:nvPr/>
        </p:nvSpPr>
        <p:spPr>
          <a:xfrm>
            <a:off x="2386266" y="508134"/>
            <a:ext cx="96300" cy="96000"/>
          </a:xfrm>
          <a:prstGeom prst="ellipse">
            <a:avLst/>
          </a:pr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15"/>
          <p:cNvSpPr/>
          <p:nvPr/>
        </p:nvSpPr>
        <p:spPr>
          <a:xfrm>
            <a:off x="479460" y="2703980"/>
            <a:ext cx="96300" cy="96000"/>
          </a:xfrm>
          <a:prstGeom prst="ellipse">
            <a:avLst/>
          </a:pr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15"/>
          <p:cNvSpPr/>
          <p:nvPr/>
        </p:nvSpPr>
        <p:spPr>
          <a:xfrm>
            <a:off x="261540" y="643097"/>
            <a:ext cx="96300" cy="96000"/>
          </a:xfrm>
          <a:prstGeom prst="ellipse">
            <a:avLst/>
          </a:pr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5"/>
          <p:cNvSpPr/>
          <p:nvPr/>
        </p:nvSpPr>
        <p:spPr>
          <a:xfrm>
            <a:off x="507235" y="1080863"/>
            <a:ext cx="192600" cy="192300"/>
          </a:xfrm>
          <a:prstGeom prst="ellipse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15"/>
          <p:cNvSpPr/>
          <p:nvPr/>
        </p:nvSpPr>
        <p:spPr>
          <a:xfrm>
            <a:off x="8314019" y="3625322"/>
            <a:ext cx="144300" cy="144000"/>
          </a:xfrm>
          <a:prstGeom prst="ellipse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15"/>
          <p:cNvSpPr/>
          <p:nvPr/>
        </p:nvSpPr>
        <p:spPr>
          <a:xfrm>
            <a:off x="8882858" y="4186761"/>
            <a:ext cx="144300" cy="144000"/>
          </a:xfrm>
          <a:prstGeom prst="ellipse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15"/>
          <p:cNvSpPr/>
          <p:nvPr/>
        </p:nvSpPr>
        <p:spPr>
          <a:xfrm>
            <a:off x="158313" y="1596559"/>
            <a:ext cx="57600" cy="57600"/>
          </a:xfrm>
          <a:prstGeom prst="ellipse">
            <a:avLst/>
          </a:pr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15"/>
          <p:cNvSpPr/>
          <p:nvPr/>
        </p:nvSpPr>
        <p:spPr>
          <a:xfrm>
            <a:off x="1396483" y="226428"/>
            <a:ext cx="192600" cy="192300"/>
          </a:xfrm>
          <a:prstGeom prst="ellipse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15"/>
          <p:cNvSpPr/>
          <p:nvPr/>
        </p:nvSpPr>
        <p:spPr>
          <a:xfrm>
            <a:off x="617492" y="2000594"/>
            <a:ext cx="57600" cy="57600"/>
          </a:xfrm>
          <a:prstGeom prst="ellipse">
            <a:avLst/>
          </a:pr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5"/>
          <p:cNvSpPr/>
          <p:nvPr/>
        </p:nvSpPr>
        <p:spPr>
          <a:xfrm>
            <a:off x="3425273" y="387880"/>
            <a:ext cx="57600" cy="57600"/>
          </a:xfrm>
          <a:prstGeom prst="ellipse">
            <a:avLst/>
          </a:pr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5"/>
          <p:cNvSpPr/>
          <p:nvPr/>
        </p:nvSpPr>
        <p:spPr>
          <a:xfrm>
            <a:off x="8014029" y="4567546"/>
            <a:ext cx="192600" cy="192300"/>
          </a:xfrm>
          <a:prstGeom prst="ellipse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/>
          <p:nvPr>
            <p:ph type="ctrTitle"/>
          </p:nvPr>
        </p:nvSpPr>
        <p:spPr>
          <a:xfrm>
            <a:off x="1546025" y="1754794"/>
            <a:ext cx="58326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400"/>
              <a:buNone/>
              <a:defRPr b="1" sz="4400"/>
            </a:lvl1pPr>
            <a:lvl2pPr lvl="1" rtl="0">
              <a:spcBef>
                <a:spcPts val="0"/>
              </a:spcBef>
              <a:spcAft>
                <a:spcPts val="0"/>
              </a:spcAft>
              <a:buSzPts val="4400"/>
              <a:buNone/>
              <a:defRPr b="1" sz="4400"/>
            </a:lvl2pPr>
            <a:lvl3pPr lvl="2" rtl="0">
              <a:spcBef>
                <a:spcPts val="0"/>
              </a:spcBef>
              <a:spcAft>
                <a:spcPts val="0"/>
              </a:spcAft>
              <a:buSzPts val="4400"/>
              <a:buNone/>
              <a:defRPr b="1" sz="4400"/>
            </a:lvl3pPr>
            <a:lvl4pPr lvl="3" rtl="0">
              <a:spcBef>
                <a:spcPts val="0"/>
              </a:spcBef>
              <a:spcAft>
                <a:spcPts val="0"/>
              </a:spcAft>
              <a:buSzPts val="4400"/>
              <a:buNone/>
              <a:defRPr b="1" sz="4400"/>
            </a:lvl4pPr>
            <a:lvl5pPr lvl="4" rtl="0">
              <a:spcBef>
                <a:spcPts val="0"/>
              </a:spcBef>
              <a:spcAft>
                <a:spcPts val="0"/>
              </a:spcAft>
              <a:buSzPts val="4400"/>
              <a:buNone/>
              <a:defRPr b="1" sz="4400"/>
            </a:lvl5pPr>
            <a:lvl6pPr lvl="5" rtl="0">
              <a:spcBef>
                <a:spcPts val="0"/>
              </a:spcBef>
              <a:spcAft>
                <a:spcPts val="0"/>
              </a:spcAft>
              <a:buSzPts val="4400"/>
              <a:buNone/>
              <a:defRPr b="1" sz="4400"/>
            </a:lvl6pPr>
            <a:lvl7pPr lvl="6" rtl="0">
              <a:spcBef>
                <a:spcPts val="0"/>
              </a:spcBef>
              <a:spcAft>
                <a:spcPts val="0"/>
              </a:spcAft>
              <a:buSzPts val="4400"/>
              <a:buNone/>
              <a:defRPr b="1" sz="4400"/>
            </a:lvl7pPr>
            <a:lvl8pPr lvl="7" rtl="0">
              <a:spcBef>
                <a:spcPts val="0"/>
              </a:spcBef>
              <a:spcAft>
                <a:spcPts val="0"/>
              </a:spcAft>
              <a:buSzPts val="4400"/>
              <a:buNone/>
              <a:defRPr b="1" sz="4400"/>
            </a:lvl8pPr>
            <a:lvl9pPr lvl="8" rtl="0">
              <a:spcBef>
                <a:spcPts val="0"/>
              </a:spcBef>
              <a:spcAft>
                <a:spcPts val="0"/>
              </a:spcAft>
              <a:buSzPts val="4400"/>
              <a:buNone/>
              <a:defRPr b="1" sz="4400"/>
            </a:lvl9pPr>
          </a:lstStyle>
          <a:p/>
        </p:txBody>
      </p:sp>
      <p:sp>
        <p:nvSpPr>
          <p:cNvPr id="79" name="Google Shape;79;p16"/>
          <p:cNvSpPr txBox="1"/>
          <p:nvPr>
            <p:ph idx="1" type="subTitle"/>
          </p:nvPr>
        </p:nvSpPr>
        <p:spPr>
          <a:xfrm>
            <a:off x="1546025" y="3011511"/>
            <a:ext cx="58326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17"/>
          <p:cNvPicPr preferRelativeResize="0"/>
          <p:nvPr/>
        </p:nvPicPr>
        <p:blipFill rotWithShape="1">
          <a:blip r:embed="rId2">
            <a:alphaModFix/>
          </a:blip>
          <a:srcRect b="0" l="19" r="19" t="0"/>
          <a:stretch/>
        </p:blipFill>
        <p:spPr>
          <a:xfrm flipH="1" rot="10800000">
            <a:off x="5952" y="0"/>
            <a:ext cx="914060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7"/>
          <p:cNvSpPr txBox="1"/>
          <p:nvPr>
            <p:ph idx="1" type="body"/>
          </p:nvPr>
        </p:nvSpPr>
        <p:spPr>
          <a:xfrm>
            <a:off x="1215300" y="1723650"/>
            <a:ext cx="6713400" cy="81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rtl="0" algn="ctr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600"/>
              <a:buChar char="◎"/>
              <a:defRPr i="1" sz="3600"/>
            </a:lvl1pPr>
            <a:lvl2pPr indent="-457200" lvl="1" marL="9144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Char char="○"/>
              <a:defRPr i="1" sz="3600"/>
            </a:lvl2pPr>
            <a:lvl3pPr indent="-457200" lvl="2" marL="13716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Char char="◉"/>
              <a:defRPr i="1" sz="3600"/>
            </a:lvl3pPr>
            <a:lvl4pPr indent="-457200" lvl="3" marL="1828800" rtl="0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i="1" sz="3600"/>
            </a:lvl4pPr>
            <a:lvl5pPr indent="-457200" lvl="4" marL="2286000" rtl="0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i="1" sz="3600"/>
            </a:lvl5pPr>
            <a:lvl6pPr indent="-457200" lvl="5" marL="2743200" rtl="0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i="1" sz="3600"/>
            </a:lvl6pPr>
            <a:lvl7pPr indent="-457200" lvl="6" marL="3200400" rtl="0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i="1" sz="3600"/>
            </a:lvl7pPr>
            <a:lvl8pPr indent="-457200" lvl="7" marL="3657600" rtl="0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i="1" sz="3600"/>
            </a:lvl8pPr>
            <a:lvl9pPr indent="-457200" lvl="8" marL="4114800" rtl="0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i="1" sz="3600"/>
            </a:lvl9pPr>
          </a:lstStyle>
          <a:p/>
        </p:txBody>
      </p:sp>
      <p:grpSp>
        <p:nvGrpSpPr>
          <p:cNvPr id="83" name="Google Shape;83;p17"/>
          <p:cNvGrpSpPr/>
          <p:nvPr/>
        </p:nvGrpSpPr>
        <p:grpSpPr>
          <a:xfrm>
            <a:off x="3839646" y="782918"/>
            <a:ext cx="1464573" cy="842707"/>
            <a:chOff x="3593400" y="1729675"/>
            <a:chExt cx="1957200" cy="1123610"/>
          </a:xfrm>
        </p:grpSpPr>
        <p:sp>
          <p:nvSpPr>
            <p:cNvPr id="84" name="Google Shape;84;p17"/>
            <p:cNvSpPr txBox="1"/>
            <p:nvPr/>
          </p:nvSpPr>
          <p:spPr>
            <a:xfrm>
              <a:off x="3593400" y="1729675"/>
              <a:ext cx="1957200" cy="87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6000">
                  <a:solidFill>
                    <a:schemeClr val="accent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“</a:t>
              </a:r>
              <a:endParaRPr b="1" sz="6000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85" name="Google Shape;85;p17"/>
            <p:cNvSpPr/>
            <p:nvPr/>
          </p:nvSpPr>
          <p:spPr>
            <a:xfrm>
              <a:off x="4025400" y="1760085"/>
              <a:ext cx="1093200" cy="1093200"/>
            </a:xfrm>
            <a:prstGeom prst="ellipse">
              <a:avLst/>
            </a:prstGeom>
            <a:noFill/>
            <a:ln cap="flat" cmpd="sng" w="9525">
              <a:solidFill>
                <a:srgbClr val="CFD8DC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17"/>
            <p:cNvSpPr/>
            <p:nvPr/>
          </p:nvSpPr>
          <p:spPr>
            <a:xfrm>
              <a:off x="4190700" y="1925385"/>
              <a:ext cx="762600" cy="762600"/>
            </a:xfrm>
            <a:prstGeom prst="ellipse">
              <a:avLst/>
            </a:prstGeom>
            <a:noFill/>
            <a:ln cap="flat" cmpd="sng" w="19050">
              <a:solidFill>
                <a:srgbClr val="CFD8D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87" name="Google Shape;87;p17"/>
          <p:cNvCxnSpPr>
            <a:endCxn id="85" idx="1"/>
          </p:cNvCxnSpPr>
          <p:nvPr/>
        </p:nvCxnSpPr>
        <p:spPr>
          <a:xfrm>
            <a:off x="3750511" y="390297"/>
            <a:ext cx="532200" cy="535500"/>
          </a:xfrm>
          <a:prstGeom prst="straightConnector1">
            <a:avLst/>
          </a:prstGeom>
          <a:noFill/>
          <a:ln cap="flat" cmpd="sng" w="9525">
            <a:solidFill>
              <a:srgbClr val="CFD8D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8" name="Google Shape;88;p17"/>
          <p:cNvCxnSpPr/>
          <p:nvPr/>
        </p:nvCxnSpPr>
        <p:spPr>
          <a:xfrm rot="10800000">
            <a:off x="4362902" y="436125"/>
            <a:ext cx="209100" cy="369600"/>
          </a:xfrm>
          <a:prstGeom prst="straightConnector1">
            <a:avLst/>
          </a:prstGeom>
          <a:noFill/>
          <a:ln cap="flat" cmpd="sng" w="9525">
            <a:solidFill>
              <a:srgbClr val="CFD8D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9" name="Google Shape;89;p17"/>
          <p:cNvCxnSpPr/>
          <p:nvPr/>
        </p:nvCxnSpPr>
        <p:spPr>
          <a:xfrm flipH="1" rot="10800000">
            <a:off x="4704510" y="351930"/>
            <a:ext cx="347100" cy="474600"/>
          </a:xfrm>
          <a:prstGeom prst="straightConnector1">
            <a:avLst/>
          </a:prstGeom>
          <a:noFill/>
          <a:ln cap="flat" cmpd="sng" w="9525">
            <a:solidFill>
              <a:srgbClr val="CFD8D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0" name="Google Shape;90;p17"/>
          <p:cNvSpPr txBox="1"/>
          <p:nvPr>
            <p:ph idx="12" type="sldNum"/>
          </p:nvPr>
        </p:nvSpPr>
        <p:spPr>
          <a:xfrm>
            <a:off x="-87" y="4749844"/>
            <a:ext cx="9144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buNone/>
              <a:defRPr/>
            </a:lvl1pPr>
            <a:lvl2pPr lvl="1" rtl="0" algn="ctr">
              <a:buNone/>
              <a:defRPr/>
            </a:lvl2pPr>
            <a:lvl3pPr lvl="2" rtl="0" algn="ctr">
              <a:buNone/>
              <a:defRPr/>
            </a:lvl3pPr>
            <a:lvl4pPr lvl="3" rtl="0" algn="ctr">
              <a:buNone/>
              <a:defRPr/>
            </a:lvl4pPr>
            <a:lvl5pPr lvl="4" rtl="0" algn="ctr">
              <a:buNone/>
              <a:defRPr/>
            </a:lvl5pPr>
            <a:lvl6pPr lvl="5" rtl="0" algn="ctr">
              <a:buNone/>
              <a:defRPr/>
            </a:lvl6pPr>
            <a:lvl7pPr lvl="6" rtl="0" algn="ctr">
              <a:buNone/>
              <a:defRPr/>
            </a:lvl7pPr>
            <a:lvl8pPr lvl="7" rtl="0" algn="ctr">
              <a:buNone/>
              <a:defRPr/>
            </a:lvl8pPr>
            <a:lvl9pPr lvl="8" rtl="0" algn="ctr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" type="tx">
  <p:cSld name="TITLE_AND_BODY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/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93" name="Google Shape;93;p18"/>
          <p:cNvSpPr txBox="1"/>
          <p:nvPr>
            <p:ph idx="1" type="body"/>
          </p:nvPr>
        </p:nvSpPr>
        <p:spPr>
          <a:xfrm>
            <a:off x="786150" y="1261700"/>
            <a:ext cx="7571700" cy="35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600"/>
              </a:spcBef>
              <a:spcAft>
                <a:spcPts val="0"/>
              </a:spcAft>
              <a:buSzPts val="2400"/>
              <a:buChar char="◎"/>
              <a:defRPr sz="2400"/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SzPts val="2400"/>
              <a:buChar char="◉"/>
              <a:defRPr/>
            </a:lvl3pPr>
            <a:lvl4pPr indent="-381000" lvl="3" marL="18288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indent="-381000" lvl="4" marL="2286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indent="-381000" lvl="5" marL="27432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indent="-381000" lvl="6" marL="32004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indent="-381000" lvl="7" marL="36576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indent="-381000" lvl="8" marL="41148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/>
        </p:txBody>
      </p:sp>
      <p:sp>
        <p:nvSpPr>
          <p:cNvPr id="94" name="Google Shape;94;p18"/>
          <p:cNvSpPr txBox="1"/>
          <p:nvPr>
            <p:ph idx="12" type="sldNum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" type="twoColTx">
  <p:cSld name="TITLE_AND_TWO_COLUMNS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/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97" name="Google Shape;97;p19"/>
          <p:cNvSpPr txBox="1"/>
          <p:nvPr>
            <p:ph idx="1" type="body"/>
          </p:nvPr>
        </p:nvSpPr>
        <p:spPr>
          <a:xfrm>
            <a:off x="786137" y="1200150"/>
            <a:ext cx="36753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600"/>
              </a:spcBef>
              <a:spcAft>
                <a:spcPts val="0"/>
              </a:spcAft>
              <a:buSzPts val="2000"/>
              <a:buChar char="◎"/>
              <a:defRPr sz="2000"/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indent="-355600" lvl="2" marL="1371600" rtl="0">
              <a:spcBef>
                <a:spcPts val="0"/>
              </a:spcBef>
              <a:spcAft>
                <a:spcPts val="0"/>
              </a:spcAft>
              <a:buSzPts val="2000"/>
              <a:buChar char="◉"/>
              <a:defRPr sz="2000"/>
            </a:lvl3pPr>
            <a:lvl4pPr indent="-355600" lvl="3" marL="18288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98" name="Google Shape;98;p19"/>
          <p:cNvSpPr txBox="1"/>
          <p:nvPr>
            <p:ph idx="2" type="body"/>
          </p:nvPr>
        </p:nvSpPr>
        <p:spPr>
          <a:xfrm>
            <a:off x="4682659" y="1200150"/>
            <a:ext cx="36753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600"/>
              </a:spcBef>
              <a:spcAft>
                <a:spcPts val="0"/>
              </a:spcAft>
              <a:buSzPts val="2000"/>
              <a:buChar char="◎"/>
              <a:defRPr sz="2000"/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indent="-355600" lvl="2" marL="1371600" rtl="0">
              <a:spcBef>
                <a:spcPts val="0"/>
              </a:spcBef>
              <a:spcAft>
                <a:spcPts val="0"/>
              </a:spcAft>
              <a:buSzPts val="2000"/>
              <a:buChar char="◉"/>
              <a:defRPr sz="2000"/>
            </a:lvl3pPr>
            <a:lvl4pPr indent="-355600" lvl="3" marL="18288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99" name="Google Shape;99;p19"/>
          <p:cNvSpPr txBox="1"/>
          <p:nvPr>
            <p:ph idx="12" type="sldNum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">
  <p:cSld name="TITLE_AND_TWO_COLUMNS_1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0"/>
          <p:cNvSpPr txBox="1"/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102" name="Google Shape;102;p20"/>
          <p:cNvSpPr txBox="1"/>
          <p:nvPr>
            <p:ph idx="1" type="body"/>
          </p:nvPr>
        </p:nvSpPr>
        <p:spPr>
          <a:xfrm>
            <a:off x="786150" y="1200150"/>
            <a:ext cx="24198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◎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◉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3" name="Google Shape;103;p20"/>
          <p:cNvSpPr txBox="1"/>
          <p:nvPr>
            <p:ph idx="2" type="body"/>
          </p:nvPr>
        </p:nvSpPr>
        <p:spPr>
          <a:xfrm>
            <a:off x="3329992" y="1200150"/>
            <a:ext cx="24198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◎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◉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4" name="Google Shape;104;p20"/>
          <p:cNvSpPr txBox="1"/>
          <p:nvPr>
            <p:ph idx="3" type="body"/>
          </p:nvPr>
        </p:nvSpPr>
        <p:spPr>
          <a:xfrm>
            <a:off x="5873834" y="1200150"/>
            <a:ext cx="24198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◎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◉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5" name="Google Shape;105;p20"/>
          <p:cNvSpPr txBox="1"/>
          <p:nvPr>
            <p:ph idx="12" type="sldNum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1"/>
          <p:cNvSpPr txBox="1"/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108" name="Google Shape;108;p21"/>
          <p:cNvSpPr txBox="1"/>
          <p:nvPr>
            <p:ph idx="12" type="sldNum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2"/>
          <p:cNvSpPr txBox="1"/>
          <p:nvPr>
            <p:ph idx="1" type="body"/>
          </p:nvPr>
        </p:nvSpPr>
        <p:spPr>
          <a:xfrm>
            <a:off x="457200" y="4055343"/>
            <a:ext cx="8229600" cy="36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rtl="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11" name="Google Shape;111;p22"/>
          <p:cNvSpPr txBox="1"/>
          <p:nvPr>
            <p:ph idx="12" type="sldNum"/>
          </p:nvPr>
        </p:nvSpPr>
        <p:spPr>
          <a:xfrm>
            <a:off x="-92" y="4749844"/>
            <a:ext cx="9144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buNone/>
              <a:defRPr/>
            </a:lvl1pPr>
            <a:lvl2pPr lvl="1" rtl="0" algn="ctr">
              <a:buNone/>
              <a:defRPr/>
            </a:lvl2pPr>
            <a:lvl3pPr lvl="2" rtl="0" algn="ctr">
              <a:buNone/>
              <a:defRPr/>
            </a:lvl3pPr>
            <a:lvl4pPr lvl="3" rtl="0" algn="ctr">
              <a:buNone/>
              <a:defRPr/>
            </a:lvl4pPr>
            <a:lvl5pPr lvl="4" rtl="0" algn="ctr">
              <a:buNone/>
              <a:defRPr/>
            </a:lvl5pPr>
            <a:lvl6pPr lvl="5" rtl="0" algn="ctr">
              <a:buNone/>
              <a:defRPr/>
            </a:lvl6pPr>
            <a:lvl7pPr lvl="6" rtl="0" algn="ctr">
              <a:buNone/>
              <a:defRPr/>
            </a:lvl7pPr>
            <a:lvl8pPr lvl="7" rtl="0" algn="ctr">
              <a:buNone/>
              <a:defRPr/>
            </a:lvl8pPr>
            <a:lvl9pPr lvl="8" rtl="0" algn="ctr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3"/>
          <p:cNvSpPr txBox="1"/>
          <p:nvPr>
            <p:ph idx="12" type="sldNum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complete pattern">
  <p:cSld name="BLANK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4"/>
          <p:cNvSpPr/>
          <p:nvPr/>
        </p:nvSpPr>
        <p:spPr>
          <a:xfrm>
            <a:off x="-26550" y="-14850"/>
            <a:ext cx="9197100" cy="5173200"/>
          </a:xfrm>
          <a:prstGeom prst="rect">
            <a:avLst/>
          </a:prstGeom>
          <a:solidFill>
            <a:srgbClr val="CFD8DC">
              <a:alpha val="492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24"/>
          <p:cNvSpPr txBox="1"/>
          <p:nvPr>
            <p:ph idx="12" type="sldNum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4"/>
          <p:cNvSpPr txBox="1"/>
          <p:nvPr>
            <p:ph type="title"/>
          </p:nvPr>
        </p:nvSpPr>
        <p:spPr>
          <a:xfrm>
            <a:off x="457200" y="411475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" name="Google Shape;15;p4"/>
          <p:cNvSpPr txBox="1"/>
          <p:nvPr>
            <p:ph idx="1" type="body"/>
          </p:nvPr>
        </p:nvSpPr>
        <p:spPr>
          <a:xfrm>
            <a:off x="457200" y="1152475"/>
            <a:ext cx="8229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5"/>
          <p:cNvSpPr txBox="1"/>
          <p:nvPr>
            <p:ph type="title"/>
          </p:nvPr>
        </p:nvSpPr>
        <p:spPr>
          <a:xfrm>
            <a:off x="457200" y="411475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5"/>
          <p:cNvSpPr txBox="1"/>
          <p:nvPr>
            <p:ph idx="1" type="body"/>
          </p:nvPr>
        </p:nvSpPr>
        <p:spPr>
          <a:xfrm>
            <a:off x="523875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iramit"/>
              <a:buChar char="●"/>
              <a:defRPr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Font typeface="Niramit"/>
              <a:buChar char="○"/>
              <a:defRPr sz="1200"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Font typeface="Niramit"/>
              <a:buChar char="■"/>
              <a:defRPr sz="1200"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Font typeface="Niramit"/>
              <a:buChar char="●"/>
              <a:defRPr sz="1200"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Font typeface="Niramit"/>
              <a:buChar char="○"/>
              <a:defRPr sz="1200"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Font typeface="Niramit"/>
              <a:buChar char="■"/>
              <a:defRPr sz="1200"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Font typeface="Niramit"/>
              <a:buChar char="●"/>
              <a:defRPr sz="1200"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Font typeface="Niramit"/>
              <a:buChar char="○"/>
              <a:defRPr sz="1200"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Font typeface="Niramit"/>
              <a:buChar char="■"/>
              <a:defRPr sz="1200"/>
            </a:lvl9pPr>
          </a:lstStyle>
          <a:p/>
        </p:txBody>
      </p:sp>
      <p:sp>
        <p:nvSpPr>
          <p:cNvPr id="19" name="Google Shape;19;p5"/>
          <p:cNvSpPr txBox="1"/>
          <p:nvPr>
            <p:ph idx="2" type="body"/>
          </p:nvPr>
        </p:nvSpPr>
        <p:spPr>
          <a:xfrm>
            <a:off x="4638675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iramit"/>
              <a:buChar char="●"/>
              <a:defRPr u="sng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Font typeface="Niramit"/>
              <a:buChar char="○"/>
              <a:defRPr sz="12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Font typeface="Niramit"/>
              <a:buChar char="■"/>
              <a:defRPr sz="12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Font typeface="Niramit"/>
              <a:buChar char="●"/>
              <a:defRPr sz="12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Font typeface="Niramit"/>
              <a:buChar char="○"/>
              <a:defRPr sz="12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Font typeface="Niramit"/>
              <a:buChar char="■"/>
              <a:defRPr sz="12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Font typeface="Niramit"/>
              <a:buChar char="●"/>
              <a:defRPr sz="12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Font typeface="Niramit"/>
              <a:buChar char="○"/>
              <a:defRPr sz="12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Font typeface="Niramit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6"/>
          <p:cNvSpPr txBox="1"/>
          <p:nvPr>
            <p:ph type="title"/>
          </p:nvPr>
        </p:nvSpPr>
        <p:spPr>
          <a:xfrm>
            <a:off x="457200" y="411475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4" name="Google Shape;2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" name="Google Shape;29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0" name="Google Shape;30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1" name="Google Shape;31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1.xml"/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411475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SemiBold"/>
              <a:buNone/>
              <a:defRPr sz="2800">
                <a:solidFill>
                  <a:schemeClr val="dk1"/>
                </a:solidFill>
                <a:latin typeface="Fira Sans Condensed SemiBold"/>
                <a:ea typeface="Fira Sans Condensed SemiBold"/>
                <a:cs typeface="Fira Sans Condensed SemiBold"/>
                <a:sym typeface="Fira Sans Condensed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SemiBold"/>
              <a:buNone/>
              <a:defRPr sz="2800">
                <a:solidFill>
                  <a:schemeClr val="dk1"/>
                </a:solidFill>
                <a:latin typeface="Fira Sans Condensed SemiBold"/>
                <a:ea typeface="Fira Sans Condensed SemiBold"/>
                <a:cs typeface="Fira Sans Condensed SemiBold"/>
                <a:sym typeface="Fira Sans Condensed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SemiBold"/>
              <a:buNone/>
              <a:defRPr sz="2800">
                <a:solidFill>
                  <a:schemeClr val="dk1"/>
                </a:solidFill>
                <a:latin typeface="Fira Sans Condensed SemiBold"/>
                <a:ea typeface="Fira Sans Condensed SemiBold"/>
                <a:cs typeface="Fira Sans Condensed SemiBold"/>
                <a:sym typeface="Fira Sans Condensed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SemiBold"/>
              <a:buNone/>
              <a:defRPr sz="2800">
                <a:solidFill>
                  <a:schemeClr val="dk1"/>
                </a:solidFill>
                <a:latin typeface="Fira Sans Condensed SemiBold"/>
                <a:ea typeface="Fira Sans Condensed SemiBold"/>
                <a:cs typeface="Fira Sans Condensed SemiBold"/>
                <a:sym typeface="Fira Sans Condensed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SemiBold"/>
              <a:buNone/>
              <a:defRPr sz="2800">
                <a:solidFill>
                  <a:schemeClr val="dk1"/>
                </a:solidFill>
                <a:latin typeface="Fira Sans Condensed SemiBold"/>
                <a:ea typeface="Fira Sans Condensed SemiBold"/>
                <a:cs typeface="Fira Sans Condensed SemiBold"/>
                <a:sym typeface="Fira Sans Condensed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SemiBold"/>
              <a:buNone/>
              <a:defRPr sz="2800">
                <a:solidFill>
                  <a:schemeClr val="dk1"/>
                </a:solidFill>
                <a:latin typeface="Fira Sans Condensed SemiBold"/>
                <a:ea typeface="Fira Sans Condensed SemiBold"/>
                <a:cs typeface="Fira Sans Condensed SemiBold"/>
                <a:sym typeface="Fira Sans Condensed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SemiBold"/>
              <a:buNone/>
              <a:defRPr sz="2800">
                <a:solidFill>
                  <a:schemeClr val="dk1"/>
                </a:solidFill>
                <a:latin typeface="Fira Sans Condensed SemiBold"/>
                <a:ea typeface="Fira Sans Condensed SemiBold"/>
                <a:cs typeface="Fira Sans Condensed SemiBold"/>
                <a:sym typeface="Fira Sans Condensed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SemiBold"/>
              <a:buNone/>
              <a:defRPr sz="2800">
                <a:solidFill>
                  <a:schemeClr val="dk1"/>
                </a:solidFill>
                <a:latin typeface="Fira Sans Condensed SemiBold"/>
                <a:ea typeface="Fira Sans Condensed SemiBold"/>
                <a:cs typeface="Fira Sans Condensed SemiBold"/>
                <a:sym typeface="Fira Sans Condensed SemiBo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152475"/>
            <a:ext cx="8229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■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■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■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58" name="Google Shape;58;p14"/>
          <p:cNvSpPr txBox="1"/>
          <p:nvPr>
            <p:ph idx="1" type="body"/>
          </p:nvPr>
        </p:nvSpPr>
        <p:spPr>
          <a:xfrm>
            <a:off x="786150" y="1261700"/>
            <a:ext cx="7571700" cy="35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rtl="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Source Sans Pro"/>
              <a:buChar char="◎"/>
              <a:defRPr sz="3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○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◉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59" name="Google Shape;59;p14"/>
          <p:cNvSpPr txBox="1"/>
          <p:nvPr>
            <p:ph idx="12" type="sldNum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buNone/>
              <a:defRPr b="1" sz="1300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 algn="r">
              <a:buNone/>
              <a:defRPr b="1" sz="1300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 algn="r">
              <a:buNone/>
              <a:defRPr b="1" sz="1300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 algn="r">
              <a:buNone/>
              <a:defRPr b="1" sz="1300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 algn="r">
              <a:buNone/>
              <a:defRPr b="1" sz="1300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 algn="r">
              <a:buNone/>
              <a:defRPr b="1" sz="1300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 algn="r">
              <a:buNone/>
              <a:defRPr b="1" sz="1300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 algn="r">
              <a:buNone/>
              <a:defRPr b="1" sz="1300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 algn="r">
              <a:buNone/>
              <a:defRPr b="1" sz="1300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transition>
    <p:fade thruBlk="1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png"/><Relationship Id="rId4" Type="http://schemas.openxmlformats.org/officeDocument/2006/relationships/image" Target="../media/image28.png"/><Relationship Id="rId5" Type="http://schemas.openxmlformats.org/officeDocument/2006/relationships/image" Target="../media/image2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1.png"/><Relationship Id="rId4" Type="http://schemas.openxmlformats.org/officeDocument/2006/relationships/image" Target="../media/image2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jpg"/><Relationship Id="rId4" Type="http://schemas.openxmlformats.org/officeDocument/2006/relationships/image" Target="../media/image30.jpg"/><Relationship Id="rId5" Type="http://schemas.openxmlformats.org/officeDocument/2006/relationships/image" Target="../media/image16.jpg"/><Relationship Id="rId6" Type="http://schemas.openxmlformats.org/officeDocument/2006/relationships/image" Target="../media/image7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Relationship Id="rId4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15.png"/><Relationship Id="rId7" Type="http://schemas.openxmlformats.org/officeDocument/2006/relationships/image" Target="../media/image2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Relationship Id="rId4" Type="http://schemas.openxmlformats.org/officeDocument/2006/relationships/image" Target="../media/image17.png"/><Relationship Id="rId5" Type="http://schemas.openxmlformats.org/officeDocument/2006/relationships/image" Target="../media/image20.png"/><Relationship Id="rId6" Type="http://schemas.openxmlformats.org/officeDocument/2006/relationships/image" Target="../media/image23.png"/><Relationship Id="rId7" Type="http://schemas.openxmlformats.org/officeDocument/2006/relationships/image" Target="../media/image2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4.png"/><Relationship Id="rId4" Type="http://schemas.openxmlformats.org/officeDocument/2006/relationships/image" Target="../media/image8.png"/><Relationship Id="rId5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2.jpg"/><Relationship Id="rId6" Type="http://schemas.openxmlformats.org/officeDocument/2006/relationships/image" Target="../media/image26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5"/>
          <p:cNvSpPr txBox="1"/>
          <p:nvPr>
            <p:ph type="ctrTitle"/>
          </p:nvPr>
        </p:nvSpPr>
        <p:spPr>
          <a:xfrm>
            <a:off x="615775" y="1180825"/>
            <a:ext cx="7838400" cy="171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>
                <a:solidFill>
                  <a:srgbClr val="5F6368"/>
                </a:solidFill>
              </a:rPr>
              <a:t>Content based image retrieval</a:t>
            </a:r>
            <a:endParaRPr sz="5200">
              <a:solidFill>
                <a:srgbClr val="5F6368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407BFF"/>
                </a:solidFill>
              </a:rPr>
              <a:t>M1 - </a:t>
            </a:r>
            <a:r>
              <a:rPr lang="en" sz="2800">
                <a:solidFill>
                  <a:srgbClr val="407BFF"/>
                </a:solidFill>
              </a:rPr>
              <a:t>Introduction to Human and Computer Vision</a:t>
            </a:r>
            <a:endParaRPr sz="2800">
              <a:solidFill>
                <a:srgbClr val="407B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407BFF"/>
                </a:solidFill>
              </a:rPr>
              <a:t>Week 1</a:t>
            </a:r>
            <a:endParaRPr sz="2800">
              <a:solidFill>
                <a:srgbClr val="407BFF"/>
              </a:solidFill>
            </a:endParaRPr>
          </a:p>
        </p:txBody>
      </p:sp>
      <p:sp>
        <p:nvSpPr>
          <p:cNvPr id="122" name="Google Shape;122;p25"/>
          <p:cNvSpPr txBox="1"/>
          <p:nvPr>
            <p:ph idx="4294967295" type="subTitle"/>
          </p:nvPr>
        </p:nvSpPr>
        <p:spPr>
          <a:xfrm>
            <a:off x="1973475" y="3149800"/>
            <a:ext cx="5274900" cy="87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5F636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Igor Ugarte Molinet</a:t>
            </a:r>
            <a:endParaRPr sz="1400">
              <a:solidFill>
                <a:srgbClr val="5F636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5F636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Juan Antonio Rodríguez García</a:t>
            </a:r>
            <a:endParaRPr sz="1400">
              <a:solidFill>
                <a:srgbClr val="5F636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5F636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Francesc Net Barnès</a:t>
            </a:r>
            <a:endParaRPr sz="1400">
              <a:solidFill>
                <a:srgbClr val="5F636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5F636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David Serrano Lozano</a:t>
            </a:r>
            <a:endParaRPr sz="1400">
              <a:solidFill>
                <a:srgbClr val="5F636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23" name="Google Shape;12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475" y="4023100"/>
            <a:ext cx="2482175" cy="101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4"/>
          <p:cNvSpPr txBox="1"/>
          <p:nvPr/>
        </p:nvSpPr>
        <p:spPr>
          <a:xfrm>
            <a:off x="868675" y="1144075"/>
            <a:ext cx="77478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Source Sans Pro"/>
                <a:ea typeface="Source Sans Pro"/>
                <a:cs typeface="Source Sans Pro"/>
                <a:sym typeface="Source Sans Pro"/>
              </a:rPr>
              <a:t>Find picture edges:</a:t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Source Sans Pro"/>
              <a:buAutoNum type="alphaLcPeriod"/>
            </a:pPr>
            <a:r>
              <a:rPr lang="en" sz="1800">
                <a:latin typeface="Source Sans Pro"/>
                <a:ea typeface="Source Sans Pro"/>
                <a:cs typeface="Source Sans Pro"/>
                <a:sym typeface="Source Sans Pro"/>
              </a:rPr>
              <a:t>Upper and bottom  bounds: First and last  nonzero elements  index for each column.</a:t>
            </a:r>
            <a:endParaRPr sz="18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Source Sans Pro"/>
              <a:buAutoNum type="alphaLcPeriod"/>
            </a:pPr>
            <a:r>
              <a:rPr lang="en" sz="1800">
                <a:latin typeface="Source Sans Pro"/>
                <a:ea typeface="Source Sans Pro"/>
                <a:cs typeface="Source Sans Pro"/>
                <a:sym typeface="Source Sans Pro"/>
              </a:rPr>
              <a:t>Leave outliers out. </a:t>
            </a:r>
            <a:endParaRPr sz="18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Source Sans Pro"/>
              <a:buAutoNum type="alphaLcPeriod"/>
            </a:pPr>
            <a:r>
              <a:rPr lang="en" sz="1800">
                <a:latin typeface="Source Sans Pro"/>
                <a:ea typeface="Source Sans Pro"/>
                <a:cs typeface="Source Sans Pro"/>
                <a:sym typeface="Source Sans Pro"/>
              </a:rPr>
              <a:t>Take the right and left indexes for each bound → We have the edges!</a:t>
            </a:r>
            <a:endParaRPr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288" name="Google Shape;288;p34"/>
          <p:cNvPicPr preferRelativeResize="0"/>
          <p:nvPr/>
        </p:nvPicPr>
        <p:blipFill rotWithShape="1">
          <a:blip r:embed="rId3">
            <a:alphaModFix/>
          </a:blip>
          <a:srcRect b="10312" l="25026" r="22219" t="11914"/>
          <a:stretch/>
        </p:blipFill>
        <p:spPr>
          <a:xfrm>
            <a:off x="1425645" y="3170227"/>
            <a:ext cx="1118365" cy="1298524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34"/>
          <p:cNvSpPr/>
          <p:nvPr/>
        </p:nvSpPr>
        <p:spPr>
          <a:xfrm>
            <a:off x="1474331" y="3330347"/>
            <a:ext cx="986400" cy="1668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34"/>
          <p:cNvSpPr/>
          <p:nvPr/>
        </p:nvSpPr>
        <p:spPr>
          <a:xfrm>
            <a:off x="1508832" y="4230218"/>
            <a:ext cx="986400" cy="166800"/>
          </a:xfrm>
          <a:prstGeom prst="ellipse">
            <a:avLst/>
          </a:prstGeom>
          <a:noFill/>
          <a:ln cap="flat" cmpd="sng" w="1905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91" name="Google Shape;291;p34"/>
          <p:cNvCxnSpPr>
            <a:stCxn id="289" idx="6"/>
            <a:endCxn id="292" idx="1"/>
          </p:cNvCxnSpPr>
          <p:nvPr/>
        </p:nvCxnSpPr>
        <p:spPr>
          <a:xfrm flipH="1" rot="10800000">
            <a:off x="2460731" y="3341447"/>
            <a:ext cx="905400" cy="723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3" name="Google Shape;293;p34"/>
          <p:cNvCxnSpPr>
            <a:stCxn id="290" idx="6"/>
            <a:endCxn id="294" idx="1"/>
          </p:cNvCxnSpPr>
          <p:nvPr/>
        </p:nvCxnSpPr>
        <p:spPr>
          <a:xfrm flipH="1" rot="10800000">
            <a:off x="2495232" y="4266818"/>
            <a:ext cx="870900" cy="46800"/>
          </a:xfrm>
          <a:prstGeom prst="straightConnector1">
            <a:avLst/>
          </a:prstGeom>
          <a:noFill/>
          <a:ln cap="flat" cmpd="sng" w="19050">
            <a:solidFill>
              <a:srgbClr val="00FF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92" name="Google Shape;292;p34"/>
          <p:cNvSpPr txBox="1"/>
          <p:nvPr/>
        </p:nvSpPr>
        <p:spPr>
          <a:xfrm>
            <a:off x="3366118" y="3064500"/>
            <a:ext cx="810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Source Sans Pro"/>
                <a:ea typeface="Source Sans Pro"/>
                <a:cs typeface="Source Sans Pro"/>
                <a:sym typeface="Source Sans Pro"/>
              </a:rPr>
              <a:t>Upper bound</a:t>
            </a:r>
            <a:endParaRPr sz="12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94" name="Google Shape;294;p34"/>
          <p:cNvSpPr txBox="1"/>
          <p:nvPr/>
        </p:nvSpPr>
        <p:spPr>
          <a:xfrm>
            <a:off x="3366118" y="3989769"/>
            <a:ext cx="810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Source Sans Pro"/>
                <a:ea typeface="Source Sans Pro"/>
                <a:cs typeface="Source Sans Pro"/>
                <a:sym typeface="Source Sans Pro"/>
              </a:rPr>
              <a:t>Bottom</a:t>
            </a:r>
            <a:r>
              <a:rPr lang="en" sz="1200">
                <a:latin typeface="Source Sans Pro"/>
                <a:ea typeface="Source Sans Pro"/>
                <a:cs typeface="Source Sans Pro"/>
                <a:sym typeface="Source Sans Pro"/>
              </a:rPr>
              <a:t> bound</a:t>
            </a:r>
            <a:endParaRPr sz="12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95" name="Google Shape;295;p34"/>
          <p:cNvSpPr/>
          <p:nvPr/>
        </p:nvSpPr>
        <p:spPr>
          <a:xfrm>
            <a:off x="1971704" y="3780598"/>
            <a:ext cx="109200" cy="90900"/>
          </a:xfrm>
          <a:prstGeom prst="ellipse">
            <a:avLst/>
          </a:prstGeom>
          <a:noFill/>
          <a:ln cap="flat" cmpd="sng" w="19050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96" name="Google Shape;296;p34"/>
          <p:cNvCxnSpPr>
            <a:stCxn id="295" idx="0"/>
          </p:cNvCxnSpPr>
          <p:nvPr/>
        </p:nvCxnSpPr>
        <p:spPr>
          <a:xfrm rot="10800000">
            <a:off x="2026304" y="3064498"/>
            <a:ext cx="0" cy="716100"/>
          </a:xfrm>
          <a:prstGeom prst="straightConnector1">
            <a:avLst/>
          </a:prstGeom>
          <a:noFill/>
          <a:ln cap="flat" cmpd="sng" w="19050">
            <a:solidFill>
              <a:srgbClr val="0B5394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297" name="Google Shape;297;p34"/>
          <p:cNvSpPr/>
          <p:nvPr/>
        </p:nvSpPr>
        <p:spPr>
          <a:xfrm>
            <a:off x="1709700" y="2978825"/>
            <a:ext cx="633300" cy="1914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98" name="Google Shape;298;p34"/>
          <p:cNvCxnSpPr>
            <a:stCxn id="295" idx="6"/>
            <a:endCxn id="299" idx="1"/>
          </p:cNvCxnSpPr>
          <p:nvPr/>
        </p:nvCxnSpPr>
        <p:spPr>
          <a:xfrm flipH="1" rot="10800000">
            <a:off x="2080904" y="3809848"/>
            <a:ext cx="836400" cy="16200"/>
          </a:xfrm>
          <a:prstGeom prst="straightConnector1">
            <a:avLst/>
          </a:prstGeom>
          <a:noFill/>
          <a:ln cap="flat" cmpd="sng" w="19050">
            <a:solidFill>
              <a:srgbClr val="1155CC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99" name="Google Shape;299;p34"/>
          <p:cNvSpPr txBox="1"/>
          <p:nvPr/>
        </p:nvSpPr>
        <p:spPr>
          <a:xfrm>
            <a:off x="2917375" y="3625263"/>
            <a:ext cx="2150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Source Sans Pro"/>
                <a:ea typeface="Source Sans Pro"/>
                <a:cs typeface="Source Sans Pro"/>
                <a:sym typeface="Source Sans Pro"/>
              </a:rPr>
              <a:t>Outliers for upper bound</a:t>
            </a:r>
            <a:endParaRPr sz="12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00" name="Google Shape;300;p34"/>
          <p:cNvSpPr txBox="1"/>
          <p:nvPr/>
        </p:nvSpPr>
        <p:spPr>
          <a:xfrm>
            <a:off x="5392850" y="2713975"/>
            <a:ext cx="1057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Source Sans Pro"/>
                <a:ea typeface="Source Sans Pro"/>
                <a:cs typeface="Source Sans Pro"/>
                <a:sym typeface="Source Sans Pro"/>
              </a:rPr>
              <a:t>Final mask</a:t>
            </a:r>
            <a:endParaRPr sz="12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301" name="Google Shape;301;p34"/>
          <p:cNvPicPr preferRelativeResize="0"/>
          <p:nvPr/>
        </p:nvPicPr>
        <p:blipFill rotWithShape="1">
          <a:blip r:embed="rId4">
            <a:alphaModFix/>
          </a:blip>
          <a:srcRect b="10580" l="24162" r="21721" t="11852"/>
          <a:stretch/>
        </p:blipFill>
        <p:spPr>
          <a:xfrm>
            <a:off x="5268625" y="3129175"/>
            <a:ext cx="1306275" cy="140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34"/>
          <p:cNvPicPr preferRelativeResize="0"/>
          <p:nvPr/>
        </p:nvPicPr>
        <p:blipFill rotWithShape="1">
          <a:blip r:embed="rId5">
            <a:alphaModFix/>
          </a:blip>
          <a:srcRect b="10875" l="24878" r="22144" t="11940"/>
          <a:stretch/>
        </p:blipFill>
        <p:spPr>
          <a:xfrm>
            <a:off x="6833700" y="3129175"/>
            <a:ext cx="1282899" cy="1401760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34"/>
          <p:cNvSpPr txBox="1"/>
          <p:nvPr/>
        </p:nvSpPr>
        <p:spPr>
          <a:xfrm>
            <a:off x="6946250" y="2621575"/>
            <a:ext cx="1057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Source Sans Pro"/>
                <a:ea typeface="Source Sans Pro"/>
                <a:cs typeface="Source Sans Pro"/>
                <a:sym typeface="Source Sans Pro"/>
              </a:rPr>
              <a:t>Comparison</a:t>
            </a:r>
            <a:r>
              <a:rPr lang="en" sz="1200">
                <a:latin typeface="Source Sans Pro"/>
                <a:ea typeface="Source Sans Pro"/>
                <a:cs typeface="Source Sans Pro"/>
                <a:sym typeface="Source Sans Pro"/>
              </a:rPr>
              <a:t> to original</a:t>
            </a:r>
            <a:endParaRPr sz="12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04" name="Google Shape;304;p34"/>
          <p:cNvSpPr txBox="1"/>
          <p:nvPr/>
        </p:nvSpPr>
        <p:spPr>
          <a:xfrm>
            <a:off x="1473125" y="2677600"/>
            <a:ext cx="1057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Source Sans Pro"/>
                <a:ea typeface="Source Sans Pro"/>
                <a:cs typeface="Source Sans Pro"/>
                <a:sym typeface="Source Sans Pro"/>
              </a:rPr>
              <a:t>Thresholded</a:t>
            </a:r>
            <a:endParaRPr sz="12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05" name="Google Shape;305;p34"/>
          <p:cNvSpPr txBox="1"/>
          <p:nvPr>
            <p:ph type="title"/>
          </p:nvPr>
        </p:nvSpPr>
        <p:spPr>
          <a:xfrm>
            <a:off x="457200" y="411475"/>
            <a:ext cx="8229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Using color distributions</a:t>
            </a:r>
            <a:endParaRPr b="1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5"/>
          <p:cNvSpPr txBox="1"/>
          <p:nvPr>
            <p:ph idx="12" type="sldNum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1" name="Google Shape;311;p35"/>
          <p:cNvSpPr txBox="1"/>
          <p:nvPr>
            <p:ph type="title"/>
          </p:nvPr>
        </p:nvSpPr>
        <p:spPr>
          <a:xfrm>
            <a:off x="457200" y="411475"/>
            <a:ext cx="8229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4</a:t>
            </a:r>
            <a:r>
              <a:rPr b="1" lang="en"/>
              <a:t>. Results I: Query Set 1 (Development)   </a:t>
            </a:r>
            <a:endParaRPr b="1"/>
          </a:p>
        </p:txBody>
      </p:sp>
      <p:sp>
        <p:nvSpPr>
          <p:cNvPr id="312" name="Google Shape;312;p35"/>
          <p:cNvSpPr txBox="1"/>
          <p:nvPr/>
        </p:nvSpPr>
        <p:spPr>
          <a:xfrm>
            <a:off x="457200" y="1196475"/>
            <a:ext cx="7273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Source Sans Pro"/>
                <a:ea typeface="Source Sans Pro"/>
                <a:cs typeface="Source Sans Pro"/>
                <a:sym typeface="Source Sans Pro"/>
              </a:rPr>
              <a:t>Three best methods</a:t>
            </a:r>
            <a:r>
              <a:rPr lang="en" sz="1800">
                <a:latin typeface="Source Sans Pro"/>
                <a:ea typeface="Source Sans Pro"/>
                <a:cs typeface="Source Sans Pro"/>
                <a:sym typeface="Source Sans Pro"/>
              </a:rPr>
              <a:t> for </a:t>
            </a:r>
            <a:r>
              <a:rPr b="1" lang="en" sz="1800">
                <a:latin typeface="Source Sans Pro"/>
                <a:ea typeface="Source Sans Pro"/>
                <a:cs typeface="Source Sans Pro"/>
                <a:sym typeface="Source Sans Pro"/>
              </a:rPr>
              <a:t>cropped paintings</a:t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graphicFrame>
        <p:nvGraphicFramePr>
          <p:cNvPr id="313" name="Google Shape;313;p35"/>
          <p:cNvGraphicFramePr/>
          <p:nvPr/>
        </p:nvGraphicFramePr>
        <p:xfrm>
          <a:off x="579850" y="165817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{518F5E3A-C829-4D1E-9A18-7DB7C095110E}</a:tableStyleId>
              </a:tblPr>
              <a:tblGrid>
                <a:gridCol w="1117025"/>
                <a:gridCol w="1117025"/>
                <a:gridCol w="1117025"/>
              </a:tblGrid>
              <a:tr h="3882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map@1</a:t>
                      </a:r>
                      <a:endParaRPr/>
                    </a:p>
                  </a:txBody>
                  <a:tcPr marT="91425" marB="91425" marR="91425" marL="91425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map@5</a:t>
                      </a:r>
                      <a:endParaRPr/>
                    </a:p>
                  </a:txBody>
                  <a:tcPr marT="91425" marB="91425" marR="91425" marL="91425">
                    <a:solidFill>
                      <a:schemeClr val="accent6"/>
                    </a:solidFill>
                  </a:tcPr>
                </a:tc>
              </a:tr>
              <a:tr h="3882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Method 1</a:t>
                      </a:r>
                      <a:endParaRPr/>
                    </a:p>
                  </a:txBody>
                  <a:tcPr marT="91425" marB="91425" marR="91425" marL="91425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0.5000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0.5417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82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Method 2</a:t>
                      </a:r>
                      <a:endParaRPr/>
                    </a:p>
                  </a:txBody>
                  <a:tcPr marT="91425" marB="91425" marR="91425" marL="91425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0.5372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0.4667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82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Method 3</a:t>
                      </a:r>
                      <a:endParaRPr/>
                    </a:p>
                  </a:txBody>
                  <a:tcPr marT="91425" marB="91425" marR="91425" marL="91425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0.5056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0.4667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314" name="Google Shape;314;p35"/>
          <p:cNvSpPr txBox="1"/>
          <p:nvPr/>
        </p:nvSpPr>
        <p:spPr>
          <a:xfrm>
            <a:off x="579850" y="3348063"/>
            <a:ext cx="46332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Method 1: YCrCb color space with Chi-Squared distance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Method 2: HSV color space with histogram intersection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Method 3: YCrCb color space with hellinger distance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6"/>
          <p:cNvSpPr txBox="1"/>
          <p:nvPr>
            <p:ph idx="12" type="sldNum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0" name="Google Shape;320;p36"/>
          <p:cNvSpPr txBox="1"/>
          <p:nvPr>
            <p:ph type="title"/>
          </p:nvPr>
        </p:nvSpPr>
        <p:spPr>
          <a:xfrm>
            <a:off x="457200" y="411475"/>
            <a:ext cx="8229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4. Results II: Query Set 2 (Development)  </a:t>
            </a:r>
            <a:endParaRPr b="1"/>
          </a:p>
        </p:txBody>
      </p:sp>
      <p:sp>
        <p:nvSpPr>
          <p:cNvPr id="321" name="Google Shape;321;p36"/>
          <p:cNvSpPr txBox="1"/>
          <p:nvPr/>
        </p:nvSpPr>
        <p:spPr>
          <a:xfrm>
            <a:off x="457200" y="1196475"/>
            <a:ext cx="7273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Source Sans Pro"/>
                <a:ea typeface="Source Sans Pro"/>
                <a:cs typeface="Source Sans Pro"/>
                <a:sym typeface="Source Sans Pro"/>
              </a:rPr>
              <a:t>With the query set 2  images (i</a:t>
            </a:r>
            <a:r>
              <a:rPr lang="en" sz="1800">
                <a:latin typeface="Source Sans Pro"/>
                <a:ea typeface="Source Sans Pro"/>
                <a:cs typeface="Source Sans Pro"/>
                <a:sym typeface="Source Sans Pro"/>
              </a:rPr>
              <a:t>mages with some background</a:t>
            </a:r>
            <a:r>
              <a:rPr lang="en" sz="1800">
                <a:latin typeface="Source Sans Pro"/>
                <a:ea typeface="Source Sans Pro"/>
                <a:cs typeface="Source Sans Pro"/>
                <a:sym typeface="Source Sans Pro"/>
              </a:rPr>
              <a:t>)</a:t>
            </a:r>
            <a:endParaRPr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graphicFrame>
        <p:nvGraphicFramePr>
          <p:cNvPr id="322" name="Google Shape;322;p36"/>
          <p:cNvGraphicFramePr/>
          <p:nvPr/>
        </p:nvGraphicFramePr>
        <p:xfrm>
          <a:off x="630925" y="17336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{518F5E3A-C829-4D1E-9A18-7DB7C095110E}</a:tableStyleId>
              </a:tblPr>
              <a:tblGrid>
                <a:gridCol w="1117025"/>
                <a:gridCol w="1117025"/>
                <a:gridCol w="1117025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map@1</a:t>
                      </a:r>
                      <a:endParaRPr/>
                    </a:p>
                  </a:txBody>
                  <a:tcPr marT="91425" marB="91425" marR="91425" marL="91425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map@5</a:t>
                      </a:r>
                      <a:endParaRPr/>
                    </a:p>
                  </a:txBody>
                  <a:tcPr marT="91425" marB="91425" marR="91425" marL="91425">
                    <a:solidFill>
                      <a:schemeClr val="accent6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Method 1</a:t>
                      </a:r>
                      <a:endParaRPr/>
                    </a:p>
                  </a:txBody>
                  <a:tcPr marT="91425" marB="91425" marR="91425" marL="91425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0.5667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0.6194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Method 2</a:t>
                      </a:r>
                      <a:endParaRPr/>
                    </a:p>
                  </a:txBody>
                  <a:tcPr marT="91425" marB="91425" marR="91425" marL="91425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0.5667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0.5750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Method 3</a:t>
                      </a:r>
                      <a:endParaRPr/>
                    </a:p>
                  </a:txBody>
                  <a:tcPr marT="91425" marB="91425" marR="91425" marL="91425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0.5333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0.5594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323" name="Google Shape;323;p36"/>
          <p:cNvSpPr txBox="1"/>
          <p:nvPr/>
        </p:nvSpPr>
        <p:spPr>
          <a:xfrm>
            <a:off x="424200" y="3394038"/>
            <a:ext cx="46332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Method 1: YCrCb color space with Chi-Squared distance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Method 2: RGB color space with Chi-Squared distance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Method 3: YCrCb color space with histogram intersection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7"/>
          <p:cNvSpPr txBox="1"/>
          <p:nvPr>
            <p:ph idx="12" type="sldNum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9" name="Google Shape;329;p37"/>
          <p:cNvSpPr txBox="1"/>
          <p:nvPr>
            <p:ph type="title"/>
          </p:nvPr>
        </p:nvSpPr>
        <p:spPr>
          <a:xfrm>
            <a:off x="457200" y="411475"/>
            <a:ext cx="8229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4. Results (III)  </a:t>
            </a:r>
            <a:endParaRPr b="1"/>
          </a:p>
        </p:txBody>
      </p:sp>
      <p:sp>
        <p:nvSpPr>
          <p:cNvPr id="330" name="Google Shape;330;p37"/>
          <p:cNvSpPr txBox="1"/>
          <p:nvPr/>
        </p:nvSpPr>
        <p:spPr>
          <a:xfrm>
            <a:off x="457200" y="1072113"/>
            <a:ext cx="72732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Source Sans Pro"/>
                <a:ea typeface="Source Sans Pro"/>
                <a:cs typeface="Source Sans Pro"/>
                <a:sym typeface="Source Sans Pro"/>
              </a:rPr>
              <a:t>To evaluate the Background subtraction system the precision, recall and F1 metrics are used.</a:t>
            </a:r>
            <a:endParaRPr sz="18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Source Sans Pro"/>
                <a:ea typeface="Source Sans Pro"/>
                <a:cs typeface="Source Sans Pro"/>
                <a:sym typeface="Source Sans Pro"/>
              </a:rPr>
              <a:t>With the query set 1  images (images cropped right in the frame)</a:t>
            </a:r>
            <a:endParaRPr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graphicFrame>
        <p:nvGraphicFramePr>
          <p:cNvPr id="331" name="Google Shape;331;p37"/>
          <p:cNvGraphicFramePr/>
          <p:nvPr/>
        </p:nvGraphicFramePr>
        <p:xfrm>
          <a:off x="3841175" y="24530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{518F5E3A-C829-4D1E-9A18-7DB7C095110E}</a:tableStyleId>
              </a:tblPr>
              <a:tblGrid>
                <a:gridCol w="1190200"/>
                <a:gridCol w="1190200"/>
                <a:gridCol w="1190200"/>
                <a:gridCol w="1190200"/>
              </a:tblGrid>
              <a:tr h="609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Precision</a:t>
                      </a:r>
                      <a:endParaRPr/>
                    </a:p>
                  </a:txBody>
                  <a:tcPr marT="91425" marB="91425" marR="91425" marL="91425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Recall</a:t>
                      </a:r>
                      <a:endParaRPr/>
                    </a:p>
                  </a:txBody>
                  <a:tcPr marT="91425" marB="91425" marR="91425" marL="91425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F1-measure</a:t>
                      </a:r>
                      <a:endParaRPr/>
                    </a:p>
                  </a:txBody>
                  <a:tcPr marT="91425" marB="91425" marR="91425" marL="91425">
                    <a:solidFill>
                      <a:schemeClr val="accent6"/>
                    </a:solidFill>
                  </a:tcPr>
                </a:tc>
              </a:tr>
              <a:tr h="609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Method 1</a:t>
                      </a:r>
                      <a:endParaRPr/>
                    </a:p>
                  </a:txBody>
                  <a:tcPr marT="91425" marB="91425" marR="91425" marL="91425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98.6%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97.55%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98.04%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609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Method 2</a:t>
                      </a:r>
                      <a:endParaRPr/>
                    </a:p>
                  </a:txBody>
                  <a:tcPr marT="91425" marB="91425" marR="91425" marL="91425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98.53%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97.55%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97.96%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609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Method 3</a:t>
                      </a:r>
                      <a:endParaRPr/>
                    </a:p>
                  </a:txBody>
                  <a:tcPr marT="91425" marB="91425" marR="91425" marL="91425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98.6%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97.38%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97.94%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332" name="Google Shape;332;p37"/>
          <p:cNvSpPr txBox="1"/>
          <p:nvPr/>
        </p:nvSpPr>
        <p:spPr>
          <a:xfrm>
            <a:off x="395900" y="3043175"/>
            <a:ext cx="32025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Method 1: Saturation = 114, Value = 63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Method 2: Saturation = 114, Value = 62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Method 3: Saturation = 114, Value = 61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8"/>
          <p:cNvSpPr txBox="1"/>
          <p:nvPr>
            <p:ph idx="12" type="sldNum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8" name="Google Shape;338;p38"/>
          <p:cNvSpPr txBox="1"/>
          <p:nvPr>
            <p:ph type="title"/>
          </p:nvPr>
        </p:nvSpPr>
        <p:spPr>
          <a:xfrm>
            <a:off x="457200" y="564600"/>
            <a:ext cx="8229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4. Results (III)  </a:t>
            </a:r>
            <a:endParaRPr b="1"/>
          </a:p>
        </p:txBody>
      </p:sp>
      <p:sp>
        <p:nvSpPr>
          <p:cNvPr id="339" name="Google Shape;339;p38"/>
          <p:cNvSpPr txBox="1"/>
          <p:nvPr/>
        </p:nvSpPr>
        <p:spPr>
          <a:xfrm>
            <a:off x="457200" y="1072113"/>
            <a:ext cx="72732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Source Sans Pro"/>
                <a:ea typeface="Source Sans Pro"/>
                <a:cs typeface="Source Sans Pro"/>
                <a:sym typeface="Source Sans Pro"/>
              </a:rPr>
              <a:t>To evaluate the Background subtraction system the precision, recall and F1 metrics are used.</a:t>
            </a:r>
            <a:endParaRPr sz="18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Source Sans Pro"/>
                <a:ea typeface="Source Sans Pro"/>
                <a:cs typeface="Source Sans Pro"/>
                <a:sym typeface="Source Sans Pro"/>
              </a:rPr>
              <a:t>With the query set 1  images (images cropped right in the frame)</a:t>
            </a:r>
            <a:endParaRPr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40" name="Google Shape;340;p38"/>
          <p:cNvSpPr txBox="1"/>
          <p:nvPr/>
        </p:nvSpPr>
        <p:spPr>
          <a:xfrm>
            <a:off x="395900" y="3043175"/>
            <a:ext cx="32025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Method 1: Saturation = 114, Value = 63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Method 2: Saturation = 114, Value = 62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Method 3: Saturation = 114, Value = 61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341" name="Google Shape;34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58613" y="2365125"/>
            <a:ext cx="4433575" cy="2362001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38"/>
          <p:cNvSpPr/>
          <p:nvPr/>
        </p:nvSpPr>
        <p:spPr>
          <a:xfrm>
            <a:off x="7417200" y="3591400"/>
            <a:ext cx="313200" cy="3132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43" name="Google Shape;343;p38"/>
          <p:cNvCxnSpPr/>
          <p:nvPr/>
        </p:nvCxnSpPr>
        <p:spPr>
          <a:xfrm flipH="1" rot="10800000">
            <a:off x="7573800" y="2582200"/>
            <a:ext cx="200700" cy="10092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44" name="Google Shape;344;p38"/>
          <p:cNvSpPr txBox="1"/>
          <p:nvPr/>
        </p:nvSpPr>
        <p:spPr>
          <a:xfrm>
            <a:off x="7461200" y="2241150"/>
            <a:ext cx="943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Best zone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39"/>
          <p:cNvSpPr txBox="1"/>
          <p:nvPr>
            <p:ph type="title"/>
          </p:nvPr>
        </p:nvSpPr>
        <p:spPr>
          <a:xfrm>
            <a:off x="457200" y="411475"/>
            <a:ext cx="8229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4. Results (III)  </a:t>
            </a:r>
            <a:endParaRPr b="1"/>
          </a:p>
        </p:txBody>
      </p:sp>
      <p:sp>
        <p:nvSpPr>
          <p:cNvPr id="350" name="Google Shape;350;p39"/>
          <p:cNvSpPr txBox="1"/>
          <p:nvPr/>
        </p:nvSpPr>
        <p:spPr>
          <a:xfrm>
            <a:off x="457200" y="1072113"/>
            <a:ext cx="72732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Source Sans Pro"/>
                <a:ea typeface="Source Sans Pro"/>
                <a:cs typeface="Source Sans Pro"/>
                <a:sym typeface="Source Sans Pro"/>
              </a:rPr>
              <a:t>Comparison</a:t>
            </a:r>
            <a:r>
              <a:rPr lang="en" sz="1800">
                <a:latin typeface="Source Sans Pro"/>
                <a:ea typeface="Source Sans Pro"/>
                <a:cs typeface="Source Sans Pro"/>
                <a:sym typeface="Source Sans Pro"/>
              </a:rPr>
              <a:t> to other tried methods. Grayscale, Y channel from YCrCb, L from CieLab, S from HSV and V from HSV.</a:t>
            </a:r>
            <a:endParaRPr sz="18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Source Sans Pro"/>
                <a:ea typeface="Source Sans Pro"/>
                <a:cs typeface="Source Sans Pro"/>
                <a:sym typeface="Source Sans Pro"/>
              </a:rPr>
              <a:t>PR Curve</a:t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351" name="Google Shape;35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1050" y="2403875"/>
            <a:ext cx="3014426" cy="2260825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39"/>
          <p:cNvSpPr txBox="1"/>
          <p:nvPr/>
        </p:nvSpPr>
        <p:spPr>
          <a:xfrm>
            <a:off x="6841750" y="2248100"/>
            <a:ext cx="1962600" cy="19086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Source Sans Pro"/>
                <a:ea typeface="Source Sans Pro"/>
                <a:cs typeface="Source Sans Pro"/>
                <a:sym typeface="Source Sans Pro"/>
              </a:rPr>
              <a:t>Best Solution</a:t>
            </a:r>
            <a:endParaRPr b="1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F1-measure = 0.9804 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Precision = 0.986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Recall = 0.9755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Source Sans Pro"/>
                <a:ea typeface="Source Sans Pro"/>
                <a:cs typeface="Source Sans Pro"/>
                <a:sym typeface="Source Sans Pro"/>
              </a:rPr>
              <a:t>Thresholds</a:t>
            </a:r>
            <a:endParaRPr b="1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Saturation = 114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Value = 63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353" name="Google Shape;353;p39"/>
          <p:cNvPicPr preferRelativeResize="0"/>
          <p:nvPr/>
        </p:nvPicPr>
        <p:blipFill rotWithShape="1">
          <a:blip r:embed="rId4">
            <a:alphaModFix/>
          </a:blip>
          <a:srcRect b="0" l="0" r="-3788" t="0"/>
          <a:stretch/>
        </p:blipFill>
        <p:spPr>
          <a:xfrm>
            <a:off x="4124550" y="2403875"/>
            <a:ext cx="2747875" cy="2060900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39"/>
          <p:cNvSpPr/>
          <p:nvPr/>
        </p:nvSpPr>
        <p:spPr>
          <a:xfrm>
            <a:off x="5477575" y="2930200"/>
            <a:ext cx="111600" cy="1578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55" name="Google Shape;355;p39"/>
          <p:cNvCxnSpPr>
            <a:stCxn id="354" idx="7"/>
          </p:cNvCxnSpPr>
          <p:nvPr/>
        </p:nvCxnSpPr>
        <p:spPr>
          <a:xfrm flipH="1" rot="10800000">
            <a:off x="5572832" y="2491609"/>
            <a:ext cx="1234200" cy="4617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40"/>
          <p:cNvSpPr txBox="1"/>
          <p:nvPr>
            <p:ph type="ctrTitle"/>
          </p:nvPr>
        </p:nvSpPr>
        <p:spPr>
          <a:xfrm>
            <a:off x="1167375" y="1567375"/>
            <a:ext cx="68871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200">
              <a:solidFill>
                <a:srgbClr val="5F6368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>
                <a:solidFill>
                  <a:srgbClr val="407BFF"/>
                </a:solidFill>
              </a:rPr>
              <a:t>Content based image retrieval</a:t>
            </a:r>
            <a:endParaRPr sz="2800">
              <a:solidFill>
                <a:srgbClr val="407B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>
                <a:solidFill>
                  <a:srgbClr val="407BFF"/>
                </a:solidFill>
              </a:rPr>
              <a:t>M1 - Introduction to Human and Computer Vision</a:t>
            </a:r>
            <a:endParaRPr sz="2800">
              <a:solidFill>
                <a:srgbClr val="407B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407BFF"/>
                </a:solidFill>
              </a:rPr>
              <a:t>Week 1</a:t>
            </a:r>
            <a:endParaRPr sz="2800">
              <a:solidFill>
                <a:srgbClr val="407B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2"/>
                </a:solidFill>
              </a:rPr>
              <a:t>Thanks!</a:t>
            </a:r>
            <a:endParaRPr sz="3600">
              <a:solidFill>
                <a:schemeClr val="dk2"/>
              </a:solidFill>
            </a:endParaRPr>
          </a:p>
        </p:txBody>
      </p:sp>
      <p:sp>
        <p:nvSpPr>
          <p:cNvPr id="361" name="Google Shape;361;p40"/>
          <p:cNvSpPr txBox="1"/>
          <p:nvPr>
            <p:ph idx="4294967295" type="subTitle"/>
          </p:nvPr>
        </p:nvSpPr>
        <p:spPr>
          <a:xfrm>
            <a:off x="1973475" y="3546000"/>
            <a:ext cx="5274900" cy="87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5F636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Ig</a:t>
            </a:r>
            <a:r>
              <a:rPr lang="en" sz="1400">
                <a:solidFill>
                  <a:srgbClr val="5F636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or Ugarte Molinet</a:t>
            </a:r>
            <a:endParaRPr sz="1400">
              <a:solidFill>
                <a:srgbClr val="5F636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5F636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Juan Antonio Rodríguez García</a:t>
            </a:r>
            <a:endParaRPr sz="1400">
              <a:solidFill>
                <a:srgbClr val="5F636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5F636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Francesc Net Barnès</a:t>
            </a:r>
            <a:endParaRPr sz="1400">
              <a:solidFill>
                <a:srgbClr val="5F636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5F636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David Serrano Lozano</a:t>
            </a:r>
            <a:endParaRPr sz="1400">
              <a:solidFill>
                <a:srgbClr val="5F636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362" name="Google Shape;36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475" y="4023100"/>
            <a:ext cx="2482175" cy="101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6"/>
          <p:cNvSpPr txBox="1"/>
          <p:nvPr>
            <p:ph idx="12" type="sldNum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9" name="Google Shape;129;p26"/>
          <p:cNvSpPr txBox="1"/>
          <p:nvPr>
            <p:ph type="title"/>
          </p:nvPr>
        </p:nvSpPr>
        <p:spPr>
          <a:xfrm>
            <a:off x="457200" y="411475"/>
            <a:ext cx="8229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Contents</a:t>
            </a:r>
            <a:endParaRPr b="1"/>
          </a:p>
        </p:txBody>
      </p:sp>
      <p:sp>
        <p:nvSpPr>
          <p:cNvPr id="130" name="Google Shape;130;p26"/>
          <p:cNvSpPr txBox="1"/>
          <p:nvPr/>
        </p:nvSpPr>
        <p:spPr>
          <a:xfrm>
            <a:off x="6241056" y="2074512"/>
            <a:ext cx="14787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Results</a:t>
            </a:r>
            <a:endParaRPr sz="1800">
              <a:solidFill>
                <a:schemeClr val="dk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grpSp>
        <p:nvGrpSpPr>
          <p:cNvPr id="131" name="Google Shape;131;p26"/>
          <p:cNvGrpSpPr/>
          <p:nvPr/>
        </p:nvGrpSpPr>
        <p:grpSpPr>
          <a:xfrm>
            <a:off x="3049956" y="2102625"/>
            <a:ext cx="1478700" cy="985225"/>
            <a:chOff x="1072400" y="2876913"/>
            <a:chExt cx="1478700" cy="985225"/>
          </a:xfrm>
        </p:grpSpPr>
        <p:sp>
          <p:nvSpPr>
            <p:cNvPr id="132" name="Google Shape;132;p26"/>
            <p:cNvSpPr txBox="1"/>
            <p:nvPr/>
          </p:nvSpPr>
          <p:spPr>
            <a:xfrm>
              <a:off x="1072400" y="3344938"/>
              <a:ext cx="1478700" cy="51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Images cropped right in the frame</a:t>
              </a:r>
              <a:endParaRPr sz="1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133" name="Google Shape;133;p26"/>
            <p:cNvSpPr txBox="1"/>
            <p:nvPr/>
          </p:nvSpPr>
          <p:spPr>
            <a:xfrm>
              <a:off x="1154307" y="2876913"/>
              <a:ext cx="1315200" cy="34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en" sz="1800">
                  <a:solidFill>
                    <a:schemeClr val="dk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Method Query Set 1</a:t>
              </a:r>
              <a:endParaRPr sz="1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</p:grpSp>
      <p:grpSp>
        <p:nvGrpSpPr>
          <p:cNvPr id="134" name="Google Shape;134;p26"/>
          <p:cNvGrpSpPr/>
          <p:nvPr/>
        </p:nvGrpSpPr>
        <p:grpSpPr>
          <a:xfrm>
            <a:off x="4615069" y="2102625"/>
            <a:ext cx="1478700" cy="985225"/>
            <a:chOff x="5545600" y="-267300"/>
            <a:chExt cx="1478700" cy="985225"/>
          </a:xfrm>
        </p:grpSpPr>
        <p:sp>
          <p:nvSpPr>
            <p:cNvPr id="135" name="Google Shape;135;p26"/>
            <p:cNvSpPr txBox="1"/>
            <p:nvPr/>
          </p:nvSpPr>
          <p:spPr>
            <a:xfrm>
              <a:off x="5545600" y="200725"/>
              <a:ext cx="1478700" cy="51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Images with background</a:t>
              </a:r>
              <a:endParaRPr sz="1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136" name="Google Shape;136;p26"/>
            <p:cNvSpPr txBox="1"/>
            <p:nvPr/>
          </p:nvSpPr>
          <p:spPr>
            <a:xfrm>
              <a:off x="5687978" y="-267300"/>
              <a:ext cx="1207200" cy="34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en" sz="1800">
                  <a:solidFill>
                    <a:schemeClr val="dk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Method Query Set 2</a:t>
              </a:r>
              <a:endParaRPr sz="1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</p:grpSp>
      <p:sp>
        <p:nvSpPr>
          <p:cNvPr id="137" name="Google Shape;137;p26"/>
          <p:cNvSpPr txBox="1"/>
          <p:nvPr/>
        </p:nvSpPr>
        <p:spPr>
          <a:xfrm>
            <a:off x="1484844" y="2102625"/>
            <a:ext cx="14787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Problem</a:t>
            </a:r>
            <a:endParaRPr sz="1800">
              <a:solidFill>
                <a:schemeClr val="dk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cxnSp>
        <p:nvCxnSpPr>
          <p:cNvPr id="138" name="Google Shape;138;p26"/>
          <p:cNvCxnSpPr>
            <a:stCxn id="139" idx="3"/>
          </p:cNvCxnSpPr>
          <p:nvPr/>
        </p:nvCxnSpPr>
        <p:spPr>
          <a:xfrm>
            <a:off x="2983643" y="4018275"/>
            <a:ext cx="3257400" cy="24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139" name="Google Shape;139;p26"/>
          <p:cNvSpPr txBox="1"/>
          <p:nvPr/>
        </p:nvSpPr>
        <p:spPr>
          <a:xfrm>
            <a:off x="1464743" y="3847125"/>
            <a:ext cx="15189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Beginning</a:t>
            </a:r>
            <a:endParaRPr sz="1800">
              <a:solidFill>
                <a:schemeClr val="dk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140" name="Google Shape;140;p26"/>
          <p:cNvSpPr txBox="1"/>
          <p:nvPr/>
        </p:nvSpPr>
        <p:spPr>
          <a:xfrm>
            <a:off x="6160368" y="3847125"/>
            <a:ext cx="15189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End</a:t>
            </a:r>
            <a:endParaRPr sz="1800">
              <a:solidFill>
                <a:schemeClr val="dk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cxnSp>
        <p:nvCxnSpPr>
          <p:cNvPr id="141" name="Google Shape;141;p26"/>
          <p:cNvCxnSpPr>
            <a:stCxn id="139" idx="0"/>
            <a:endCxn id="142" idx="2"/>
          </p:cNvCxnSpPr>
          <p:nvPr/>
        </p:nvCxnSpPr>
        <p:spPr>
          <a:xfrm rot="-5400000">
            <a:off x="1903643" y="3525975"/>
            <a:ext cx="641700" cy="6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143" name="Google Shape;143;p26"/>
          <p:cNvCxnSpPr>
            <a:stCxn id="144" idx="0"/>
            <a:endCxn id="132" idx="2"/>
          </p:cNvCxnSpPr>
          <p:nvPr/>
        </p:nvCxnSpPr>
        <p:spPr>
          <a:xfrm rot="-5400000">
            <a:off x="3324601" y="3552645"/>
            <a:ext cx="930000" cy="600"/>
          </a:xfrm>
          <a:prstGeom prst="bentConnector3">
            <a:avLst>
              <a:gd fmla="val 50005" name="adj1"/>
            </a:avLst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144" name="Google Shape;144;p26"/>
          <p:cNvSpPr/>
          <p:nvPr/>
        </p:nvSpPr>
        <p:spPr>
          <a:xfrm>
            <a:off x="3646201" y="4017945"/>
            <a:ext cx="286200" cy="2862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26"/>
          <p:cNvSpPr/>
          <p:nvPr/>
        </p:nvSpPr>
        <p:spPr>
          <a:xfrm>
            <a:off x="1869138" y="1212196"/>
            <a:ext cx="710100" cy="7101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01</a:t>
            </a:r>
            <a:endParaRPr>
              <a:solidFill>
                <a:schemeClr val="lt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146" name="Google Shape;146;p26"/>
          <p:cNvSpPr/>
          <p:nvPr/>
        </p:nvSpPr>
        <p:spPr>
          <a:xfrm>
            <a:off x="3434563" y="1212196"/>
            <a:ext cx="710100" cy="710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02</a:t>
            </a:r>
            <a:endParaRPr>
              <a:solidFill>
                <a:schemeClr val="lt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147" name="Google Shape;147;p26"/>
          <p:cNvSpPr/>
          <p:nvPr/>
        </p:nvSpPr>
        <p:spPr>
          <a:xfrm>
            <a:off x="4999988" y="1212196"/>
            <a:ext cx="710100" cy="7101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03</a:t>
            </a:r>
            <a:endParaRPr>
              <a:solidFill>
                <a:schemeClr val="lt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148" name="Google Shape;148;p26"/>
          <p:cNvSpPr/>
          <p:nvPr/>
        </p:nvSpPr>
        <p:spPr>
          <a:xfrm>
            <a:off x="6625338" y="1212171"/>
            <a:ext cx="710100" cy="7101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04</a:t>
            </a:r>
            <a:endParaRPr>
              <a:solidFill>
                <a:schemeClr val="lt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cxnSp>
        <p:nvCxnSpPr>
          <p:cNvPr id="149" name="Google Shape;149;p26"/>
          <p:cNvCxnSpPr>
            <a:stCxn id="150" idx="0"/>
            <a:endCxn id="135" idx="2"/>
          </p:cNvCxnSpPr>
          <p:nvPr/>
        </p:nvCxnSpPr>
        <p:spPr>
          <a:xfrm rot="-5400000">
            <a:off x="4889713" y="3552645"/>
            <a:ext cx="930000" cy="600"/>
          </a:xfrm>
          <a:prstGeom prst="bentConnector3">
            <a:avLst>
              <a:gd fmla="val 50005" name="adj1"/>
            </a:avLst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150" name="Google Shape;150;p26"/>
          <p:cNvSpPr/>
          <p:nvPr/>
        </p:nvSpPr>
        <p:spPr>
          <a:xfrm>
            <a:off x="5211313" y="4017945"/>
            <a:ext cx="286200" cy="2862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1" name="Google Shape;151;p26"/>
          <p:cNvCxnSpPr/>
          <p:nvPr/>
        </p:nvCxnSpPr>
        <p:spPr>
          <a:xfrm rot="-5400000">
            <a:off x="6599993" y="3466325"/>
            <a:ext cx="760800" cy="600"/>
          </a:xfrm>
          <a:prstGeom prst="bentConnector3">
            <a:avLst>
              <a:gd fmla="val 50007" name="adj1"/>
            </a:avLst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152" name="Google Shape;152;p26"/>
          <p:cNvSpPr txBox="1"/>
          <p:nvPr/>
        </p:nvSpPr>
        <p:spPr>
          <a:xfrm>
            <a:off x="1485156" y="2569025"/>
            <a:ext cx="1478700" cy="5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Description of the problems to solve</a:t>
            </a:r>
            <a:endParaRPr sz="12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53" name="Google Shape;153;p26"/>
          <p:cNvSpPr txBox="1"/>
          <p:nvPr/>
        </p:nvSpPr>
        <p:spPr>
          <a:xfrm>
            <a:off x="6076624" y="2569025"/>
            <a:ext cx="1807500" cy="5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Description of results for QS1 and QS2</a:t>
            </a:r>
            <a:endParaRPr sz="12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7"/>
          <p:cNvSpPr txBox="1"/>
          <p:nvPr>
            <p:ph idx="12" type="sldNum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9" name="Google Shape;159;p27"/>
          <p:cNvSpPr txBox="1"/>
          <p:nvPr>
            <p:ph type="title"/>
          </p:nvPr>
        </p:nvSpPr>
        <p:spPr>
          <a:xfrm>
            <a:off x="457200" y="411475"/>
            <a:ext cx="8229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AutoNum type="arabicPeriod"/>
            </a:pPr>
            <a:r>
              <a:rPr b="1" lang="en" sz="2300"/>
              <a:t>Problem: Two types of scenarios</a:t>
            </a:r>
            <a:endParaRPr b="1" sz="2300"/>
          </a:p>
        </p:txBody>
      </p:sp>
      <p:pic>
        <p:nvPicPr>
          <p:cNvPr id="160" name="Google Shape;16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2946" y="1283491"/>
            <a:ext cx="1361341" cy="1352466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7"/>
          <p:cNvSpPr txBox="1"/>
          <p:nvPr/>
        </p:nvSpPr>
        <p:spPr>
          <a:xfrm>
            <a:off x="6558823" y="984175"/>
            <a:ext cx="1263300" cy="29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Database</a:t>
            </a:r>
            <a:endParaRPr sz="1800">
              <a:solidFill>
                <a:schemeClr val="dk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cxnSp>
        <p:nvCxnSpPr>
          <p:cNvPr id="162" name="Google Shape;162;p27"/>
          <p:cNvCxnSpPr>
            <a:stCxn id="160" idx="3"/>
            <a:endCxn id="163" idx="1"/>
          </p:cNvCxnSpPr>
          <p:nvPr/>
        </p:nvCxnSpPr>
        <p:spPr>
          <a:xfrm>
            <a:off x="3164287" y="1959725"/>
            <a:ext cx="3306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63" name="Google Shape;163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71214" y="1283492"/>
            <a:ext cx="1438372" cy="1352472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7"/>
          <p:cNvSpPr txBox="1"/>
          <p:nvPr/>
        </p:nvSpPr>
        <p:spPr>
          <a:xfrm>
            <a:off x="1852042" y="984175"/>
            <a:ext cx="1263300" cy="29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Query Set 1</a:t>
            </a:r>
            <a:endParaRPr sz="1800">
              <a:solidFill>
                <a:schemeClr val="dk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165" name="Google Shape;165;p27"/>
          <p:cNvSpPr txBox="1"/>
          <p:nvPr/>
        </p:nvSpPr>
        <p:spPr>
          <a:xfrm>
            <a:off x="1234413" y="2599291"/>
            <a:ext cx="2498400" cy="4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Images cropped right in the frame</a:t>
            </a:r>
            <a:endParaRPr sz="12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6" name="Google Shape;166;p27"/>
          <p:cNvSpPr txBox="1"/>
          <p:nvPr/>
        </p:nvSpPr>
        <p:spPr>
          <a:xfrm>
            <a:off x="3346450" y="1393625"/>
            <a:ext cx="2865300" cy="4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3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Problem 1: Find the K most similar images for the given query</a:t>
            </a:r>
            <a:endParaRPr sz="13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7" name="Google Shape;167;p27"/>
          <p:cNvSpPr txBox="1"/>
          <p:nvPr/>
        </p:nvSpPr>
        <p:spPr>
          <a:xfrm>
            <a:off x="6564938" y="2897304"/>
            <a:ext cx="1263300" cy="29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Database</a:t>
            </a:r>
            <a:endParaRPr sz="1800">
              <a:solidFill>
                <a:schemeClr val="dk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cxnSp>
        <p:nvCxnSpPr>
          <p:cNvPr id="168" name="Google Shape;168;p27"/>
          <p:cNvCxnSpPr/>
          <p:nvPr/>
        </p:nvCxnSpPr>
        <p:spPr>
          <a:xfrm>
            <a:off x="3170402" y="3872854"/>
            <a:ext cx="3306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9" name="Google Shape;169;p27"/>
          <p:cNvSpPr txBox="1"/>
          <p:nvPr/>
        </p:nvSpPr>
        <p:spPr>
          <a:xfrm>
            <a:off x="1858158" y="2897304"/>
            <a:ext cx="1263300" cy="29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Query Set 2</a:t>
            </a:r>
            <a:endParaRPr sz="1800">
              <a:solidFill>
                <a:schemeClr val="dk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170" name="Google Shape;170;p27"/>
          <p:cNvSpPr txBox="1"/>
          <p:nvPr/>
        </p:nvSpPr>
        <p:spPr>
          <a:xfrm>
            <a:off x="1240528" y="4505551"/>
            <a:ext cx="2498400" cy="4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Images with some background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1" name="Google Shape;171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60071" y="3196621"/>
            <a:ext cx="1259316" cy="13524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89552" y="3196621"/>
            <a:ext cx="1413919" cy="1352468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7"/>
          <p:cNvSpPr txBox="1"/>
          <p:nvPr/>
        </p:nvSpPr>
        <p:spPr>
          <a:xfrm>
            <a:off x="3244413" y="3354650"/>
            <a:ext cx="3069600" cy="4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3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Problem </a:t>
            </a:r>
            <a:r>
              <a:rPr lang="en" sz="13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2: Remove background to create the query + Problem 1</a:t>
            </a:r>
            <a:endParaRPr sz="13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8"/>
          <p:cNvSpPr/>
          <p:nvPr/>
        </p:nvSpPr>
        <p:spPr>
          <a:xfrm>
            <a:off x="5893825" y="1122250"/>
            <a:ext cx="1619700" cy="11418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pic>
        <p:nvPicPr>
          <p:cNvPr id="179" name="Google Shape;17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23675" y="1496354"/>
            <a:ext cx="1360008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8"/>
          <p:cNvSpPr/>
          <p:nvPr/>
        </p:nvSpPr>
        <p:spPr>
          <a:xfrm>
            <a:off x="3300075" y="1174100"/>
            <a:ext cx="1546200" cy="10902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181" name="Google Shape;181;p28"/>
          <p:cNvSpPr txBox="1"/>
          <p:nvPr>
            <p:ph idx="12" type="sldNum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2" name="Google Shape;182;p28"/>
          <p:cNvSpPr txBox="1"/>
          <p:nvPr>
            <p:ph type="title"/>
          </p:nvPr>
        </p:nvSpPr>
        <p:spPr>
          <a:xfrm>
            <a:off x="457200" y="411475"/>
            <a:ext cx="8229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/>
              <a:t>2. Method for Query Set 1 </a:t>
            </a:r>
            <a:endParaRPr b="1" sz="2300"/>
          </a:p>
        </p:txBody>
      </p:sp>
      <p:sp>
        <p:nvSpPr>
          <p:cNvPr id="183" name="Google Shape;183;p28"/>
          <p:cNvSpPr txBox="1"/>
          <p:nvPr/>
        </p:nvSpPr>
        <p:spPr>
          <a:xfrm>
            <a:off x="395900" y="2559725"/>
            <a:ext cx="1449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Query Images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&amp;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Database Images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84" name="Google Shape;184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78723" y="1393775"/>
            <a:ext cx="921525" cy="691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5" name="Google Shape;185;p28"/>
          <p:cNvGrpSpPr/>
          <p:nvPr/>
        </p:nvGrpSpPr>
        <p:grpSpPr>
          <a:xfrm>
            <a:off x="2111009" y="1883380"/>
            <a:ext cx="2184000" cy="2184000"/>
            <a:chOff x="5073634" y="2419255"/>
            <a:chExt cx="2184000" cy="2184000"/>
          </a:xfrm>
        </p:grpSpPr>
        <p:sp>
          <p:nvSpPr>
            <p:cNvPr id="186" name="Google Shape;186;p28"/>
            <p:cNvSpPr/>
            <p:nvPr/>
          </p:nvSpPr>
          <p:spPr>
            <a:xfrm>
              <a:off x="5073634" y="2419255"/>
              <a:ext cx="2184000" cy="218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1000"/>
                </a:spcAft>
                <a:buNone/>
              </a:pPr>
              <a:r>
                <a:t/>
              </a:r>
              <a:endPara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87" name="Google Shape;187;p28"/>
            <p:cNvSpPr/>
            <p:nvPr/>
          </p:nvSpPr>
          <p:spPr>
            <a:xfrm>
              <a:off x="5139025" y="2484650"/>
              <a:ext cx="2053200" cy="2053200"/>
            </a:xfrm>
            <a:prstGeom prst="arc">
              <a:avLst>
                <a:gd fmla="val 16200000" name="adj1"/>
                <a:gd fmla="val 7594631" name="adj2"/>
              </a:avLst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oval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88" name="Google Shape;188;p28"/>
            <p:cNvGrpSpPr/>
            <p:nvPr/>
          </p:nvGrpSpPr>
          <p:grpSpPr>
            <a:xfrm>
              <a:off x="5178025" y="2834663"/>
              <a:ext cx="1975209" cy="1376063"/>
              <a:chOff x="5178025" y="2834663"/>
              <a:chExt cx="1975209" cy="1376063"/>
            </a:xfrm>
          </p:grpSpPr>
          <p:sp>
            <p:nvSpPr>
              <p:cNvPr id="189" name="Google Shape;189;p28"/>
              <p:cNvSpPr txBox="1"/>
              <p:nvPr/>
            </p:nvSpPr>
            <p:spPr>
              <a:xfrm>
                <a:off x="5178034" y="3302164"/>
                <a:ext cx="1975200" cy="43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1000"/>
                  </a:spcAft>
                  <a:buNone/>
                </a:pPr>
                <a:r>
                  <a:t/>
                </a:r>
                <a:endParaRPr>
                  <a:latin typeface="Fira Sans Condensed SemiBold"/>
                  <a:ea typeface="Fira Sans Condensed SemiBold"/>
                  <a:cs typeface="Fira Sans Condensed SemiBold"/>
                  <a:sym typeface="Fira Sans Condensed SemiBold"/>
                </a:endParaRPr>
              </a:p>
            </p:txBody>
          </p:sp>
          <p:sp>
            <p:nvSpPr>
              <p:cNvPr id="190" name="Google Shape;190;p28"/>
              <p:cNvSpPr txBox="1"/>
              <p:nvPr/>
            </p:nvSpPr>
            <p:spPr>
              <a:xfrm>
                <a:off x="5178025" y="3370725"/>
                <a:ext cx="1975200" cy="840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200">
                    <a:solidFill>
                      <a:schemeClr val="lt1"/>
                    </a:solidFill>
                    <a:latin typeface="Source Sans Pro"/>
                    <a:ea typeface="Source Sans Pro"/>
                    <a:cs typeface="Source Sans Pro"/>
                    <a:sym typeface="Source Sans Pro"/>
                  </a:rPr>
                  <a:t>Compute </a:t>
                </a:r>
                <a:r>
                  <a:rPr lang="en" sz="1200">
                    <a:solidFill>
                      <a:schemeClr val="lt1"/>
                    </a:solidFill>
                    <a:latin typeface="Source Sans Pro"/>
                    <a:ea typeface="Source Sans Pro"/>
                    <a:cs typeface="Source Sans Pro"/>
                    <a:sym typeface="Source Sans Pro"/>
                  </a:rPr>
                  <a:t>and </a:t>
                </a:r>
                <a:r>
                  <a:rPr b="1" lang="en" sz="1200">
                    <a:solidFill>
                      <a:schemeClr val="lt1"/>
                    </a:solidFill>
                    <a:latin typeface="Source Sans Pro"/>
                    <a:ea typeface="Source Sans Pro"/>
                    <a:cs typeface="Source Sans Pro"/>
                    <a:sym typeface="Source Sans Pro"/>
                  </a:rPr>
                  <a:t>normalize </a:t>
                </a:r>
                <a:r>
                  <a:rPr lang="en" sz="1200">
                    <a:solidFill>
                      <a:schemeClr val="lt1"/>
                    </a:solidFill>
                    <a:latin typeface="Source Sans Pro"/>
                    <a:ea typeface="Source Sans Pro"/>
                    <a:cs typeface="Source Sans Pro"/>
                    <a:sym typeface="Source Sans Pro"/>
                  </a:rPr>
                  <a:t>the histograms of all the query and database images</a:t>
                </a:r>
                <a:endParaRPr sz="1200">
                  <a:solidFill>
                    <a:schemeClr val="lt1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91" name="Google Shape;191;p28"/>
              <p:cNvSpPr txBox="1"/>
              <p:nvPr/>
            </p:nvSpPr>
            <p:spPr>
              <a:xfrm>
                <a:off x="5442025" y="2834663"/>
                <a:ext cx="1447200" cy="43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1000"/>
                  </a:spcAft>
                  <a:buNone/>
                </a:pPr>
                <a:r>
                  <a:rPr lang="en" sz="1800">
                    <a:solidFill>
                      <a:schemeClr val="lt1"/>
                    </a:solidFill>
                    <a:latin typeface="Fira Sans Condensed SemiBold"/>
                    <a:ea typeface="Fira Sans Condensed SemiBold"/>
                    <a:cs typeface="Fira Sans Condensed SemiBold"/>
                    <a:sym typeface="Fira Sans Condensed SemiBold"/>
                  </a:rPr>
                  <a:t>Histograms</a:t>
                </a:r>
                <a:endParaRPr sz="1800">
                  <a:latin typeface="Fira Sans Condensed SemiBold"/>
                  <a:ea typeface="Fira Sans Condensed SemiBold"/>
                  <a:cs typeface="Fira Sans Condensed SemiBold"/>
                  <a:sym typeface="Fira Sans Condensed SemiBold"/>
                </a:endParaRPr>
              </a:p>
            </p:txBody>
          </p:sp>
        </p:grpSp>
      </p:grpSp>
      <p:grpSp>
        <p:nvGrpSpPr>
          <p:cNvPr id="192" name="Google Shape;192;p28"/>
          <p:cNvGrpSpPr/>
          <p:nvPr/>
        </p:nvGrpSpPr>
        <p:grpSpPr>
          <a:xfrm>
            <a:off x="4767995" y="1883375"/>
            <a:ext cx="2184000" cy="2184000"/>
            <a:chOff x="6445645" y="954400"/>
            <a:chExt cx="2184000" cy="2184000"/>
          </a:xfrm>
        </p:grpSpPr>
        <p:sp>
          <p:nvSpPr>
            <p:cNvPr id="193" name="Google Shape;193;p28"/>
            <p:cNvSpPr/>
            <p:nvPr/>
          </p:nvSpPr>
          <p:spPr>
            <a:xfrm>
              <a:off x="6445645" y="954400"/>
              <a:ext cx="2184000" cy="2184000"/>
            </a:xfrm>
            <a:prstGeom prst="ellipse">
              <a:avLst/>
            </a:prstGeom>
            <a:solidFill>
              <a:srgbClr val="7BB8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94" name="Google Shape;194;p28"/>
            <p:cNvSpPr/>
            <p:nvPr/>
          </p:nvSpPr>
          <p:spPr>
            <a:xfrm>
              <a:off x="6511050" y="1019800"/>
              <a:ext cx="2053200" cy="2053200"/>
            </a:xfrm>
            <a:prstGeom prst="arc">
              <a:avLst>
                <a:gd fmla="val 16200000" name="adj1"/>
                <a:gd fmla="val 19866340" name="adj2"/>
              </a:avLst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oval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95" name="Google Shape;195;p28"/>
            <p:cNvGrpSpPr/>
            <p:nvPr/>
          </p:nvGrpSpPr>
          <p:grpSpPr>
            <a:xfrm>
              <a:off x="6550045" y="1019800"/>
              <a:ext cx="1975205" cy="1696755"/>
              <a:chOff x="6550045" y="1019800"/>
              <a:chExt cx="1975205" cy="1696755"/>
            </a:xfrm>
          </p:grpSpPr>
          <p:sp>
            <p:nvSpPr>
              <p:cNvPr id="196" name="Google Shape;196;p28"/>
              <p:cNvSpPr txBox="1"/>
              <p:nvPr/>
            </p:nvSpPr>
            <p:spPr>
              <a:xfrm>
                <a:off x="6550045" y="1319257"/>
                <a:ext cx="1975200" cy="43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1000"/>
                  </a:spcAft>
                  <a:buNone/>
                </a:pPr>
                <a:r>
                  <a:rPr lang="en" sz="1800">
                    <a:solidFill>
                      <a:schemeClr val="lt1"/>
                    </a:solidFill>
                    <a:latin typeface="Fira Sans Condensed SemiBold"/>
                    <a:ea typeface="Fira Sans Condensed SemiBold"/>
                    <a:cs typeface="Fira Sans Condensed SemiBold"/>
                    <a:sym typeface="Fira Sans Condensed SemiBold"/>
                  </a:rPr>
                  <a:t>Similarity</a:t>
                </a:r>
                <a:endParaRPr>
                  <a:latin typeface="Fira Sans Condensed SemiBold"/>
                  <a:ea typeface="Fira Sans Condensed SemiBold"/>
                  <a:cs typeface="Fira Sans Condensed SemiBold"/>
                  <a:sym typeface="Fira Sans Condensed SemiBold"/>
                </a:endParaRPr>
              </a:p>
            </p:txBody>
          </p:sp>
          <p:sp>
            <p:nvSpPr>
              <p:cNvPr id="197" name="Google Shape;197;p28"/>
              <p:cNvSpPr txBox="1"/>
              <p:nvPr/>
            </p:nvSpPr>
            <p:spPr>
              <a:xfrm>
                <a:off x="6550050" y="1893655"/>
                <a:ext cx="1975200" cy="82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200">
                    <a:solidFill>
                      <a:schemeClr val="lt1"/>
                    </a:solidFill>
                    <a:latin typeface="Source Sans Pro"/>
                    <a:ea typeface="Source Sans Pro"/>
                    <a:cs typeface="Source Sans Pro"/>
                    <a:sym typeface="Source Sans Pro"/>
                  </a:rPr>
                  <a:t>Compute the similarity</a:t>
                </a:r>
                <a:r>
                  <a:rPr lang="en" sz="1200">
                    <a:solidFill>
                      <a:schemeClr val="lt1"/>
                    </a:solidFill>
                    <a:latin typeface="Source Sans Pro"/>
                    <a:ea typeface="Source Sans Pro"/>
                    <a:cs typeface="Source Sans Pro"/>
                    <a:sym typeface="Source Sans Pro"/>
                  </a:rPr>
                  <a:t> between the query images and all the database images</a:t>
                </a:r>
                <a:endParaRPr sz="1200">
                  <a:solidFill>
                    <a:schemeClr val="lt1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  <p:sp>
            <p:nvSpPr>
              <p:cNvPr id="198" name="Google Shape;198;p28"/>
              <p:cNvSpPr txBox="1"/>
              <p:nvPr/>
            </p:nvSpPr>
            <p:spPr>
              <a:xfrm>
                <a:off x="7056150" y="1019800"/>
                <a:ext cx="963000" cy="43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1000"/>
                  </a:spcAft>
                  <a:buNone/>
                </a:pPr>
                <a:r>
                  <a:t/>
                </a:r>
                <a:endParaRPr sz="2400">
                  <a:latin typeface="Fira Sans Condensed SemiBold"/>
                  <a:ea typeface="Fira Sans Condensed SemiBold"/>
                  <a:cs typeface="Fira Sans Condensed SemiBold"/>
                  <a:sym typeface="Fira Sans Condensed SemiBold"/>
                </a:endParaRPr>
              </a:p>
            </p:txBody>
          </p:sp>
        </p:grpSp>
      </p:grpSp>
      <p:cxnSp>
        <p:nvCxnSpPr>
          <p:cNvPr id="199" name="Google Shape;199;p28"/>
          <p:cNvCxnSpPr>
            <a:stCxn id="183" idx="3"/>
            <a:endCxn id="186" idx="2"/>
          </p:cNvCxnSpPr>
          <p:nvPr/>
        </p:nvCxnSpPr>
        <p:spPr>
          <a:xfrm>
            <a:off x="1844900" y="2975375"/>
            <a:ext cx="266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0" name="Google Shape;200;p28"/>
          <p:cNvCxnSpPr>
            <a:endCxn id="193" idx="2"/>
          </p:cNvCxnSpPr>
          <p:nvPr/>
        </p:nvCxnSpPr>
        <p:spPr>
          <a:xfrm>
            <a:off x="4294895" y="2975375"/>
            <a:ext cx="473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1" name="Google Shape;201;p28"/>
          <p:cNvCxnSpPr/>
          <p:nvPr/>
        </p:nvCxnSpPr>
        <p:spPr>
          <a:xfrm flipH="1" rot="10800000">
            <a:off x="6951995" y="2963075"/>
            <a:ext cx="347100" cy="1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2" name="Google Shape;202;p28"/>
          <p:cNvSpPr txBox="1"/>
          <p:nvPr/>
        </p:nvSpPr>
        <p:spPr>
          <a:xfrm>
            <a:off x="7299100" y="2559725"/>
            <a:ext cx="1449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Retrieve the k best database images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9"/>
          <p:cNvSpPr txBox="1"/>
          <p:nvPr>
            <p:ph idx="12" type="sldNum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8" name="Google Shape;208;p29"/>
          <p:cNvSpPr txBox="1"/>
          <p:nvPr>
            <p:ph type="title"/>
          </p:nvPr>
        </p:nvSpPr>
        <p:spPr>
          <a:xfrm>
            <a:off x="457200" y="411475"/>
            <a:ext cx="8229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H</a:t>
            </a:r>
            <a:r>
              <a:rPr b="1" lang="en"/>
              <a:t>istogram: Color space options</a:t>
            </a:r>
            <a:endParaRPr b="1"/>
          </a:p>
        </p:txBody>
      </p:sp>
      <p:pic>
        <p:nvPicPr>
          <p:cNvPr id="209" name="Google Shape;20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4450" y="1674600"/>
            <a:ext cx="1264911" cy="1192251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9"/>
          <p:cNvSpPr txBox="1"/>
          <p:nvPr/>
        </p:nvSpPr>
        <p:spPr>
          <a:xfrm>
            <a:off x="323305" y="2866855"/>
            <a:ext cx="1327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Gray level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211" name="Google Shape;211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50500" y="1455625"/>
            <a:ext cx="1926651" cy="1378107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9"/>
          <p:cNvSpPr txBox="1"/>
          <p:nvPr/>
        </p:nvSpPr>
        <p:spPr>
          <a:xfrm>
            <a:off x="1847626" y="2866850"/>
            <a:ext cx="153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RGB color space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213" name="Google Shape;213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83373" y="1438023"/>
            <a:ext cx="1327201" cy="1413313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29"/>
          <p:cNvSpPr txBox="1"/>
          <p:nvPr/>
        </p:nvSpPr>
        <p:spPr>
          <a:xfrm>
            <a:off x="3510414" y="2866850"/>
            <a:ext cx="1673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YCbCr color space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215" name="Google Shape;215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69573" y="1455625"/>
            <a:ext cx="1805994" cy="1354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29"/>
          <p:cNvSpPr txBox="1"/>
          <p:nvPr/>
        </p:nvSpPr>
        <p:spPr>
          <a:xfrm>
            <a:off x="5336014" y="2866850"/>
            <a:ext cx="1673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HSV</a:t>
            </a: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 color space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217" name="Google Shape;217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172325" y="1548550"/>
            <a:ext cx="1926650" cy="1192254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29"/>
          <p:cNvSpPr txBox="1"/>
          <p:nvPr/>
        </p:nvSpPr>
        <p:spPr>
          <a:xfrm>
            <a:off x="7299089" y="2866850"/>
            <a:ext cx="1673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CIELab</a:t>
            </a: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 color space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0"/>
          <p:cNvSpPr txBox="1"/>
          <p:nvPr>
            <p:ph idx="12" type="sldNum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4" name="Google Shape;224;p30"/>
          <p:cNvSpPr txBox="1"/>
          <p:nvPr>
            <p:ph type="title"/>
          </p:nvPr>
        </p:nvSpPr>
        <p:spPr>
          <a:xfrm>
            <a:off x="457200" y="411475"/>
            <a:ext cx="8229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Similarity measure options</a:t>
            </a:r>
            <a:endParaRPr b="1"/>
          </a:p>
        </p:txBody>
      </p:sp>
      <p:sp>
        <p:nvSpPr>
          <p:cNvPr id="225" name="Google Shape;225;p30"/>
          <p:cNvSpPr txBox="1"/>
          <p:nvPr/>
        </p:nvSpPr>
        <p:spPr>
          <a:xfrm>
            <a:off x="876575" y="1232700"/>
            <a:ext cx="4172700" cy="26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Source Sans Pro"/>
              <a:buChar char="●"/>
            </a:pPr>
            <a:r>
              <a:rPr lang="en" sz="1800">
                <a:latin typeface="Source Sans Pro"/>
                <a:ea typeface="Source Sans Pro"/>
                <a:cs typeface="Source Sans Pro"/>
                <a:sym typeface="Source Sans Pro"/>
              </a:rPr>
              <a:t>Euclidean distance:</a:t>
            </a:r>
            <a:endParaRPr sz="18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Source Sans Pro"/>
              <a:buChar char="●"/>
            </a:pPr>
            <a:r>
              <a:rPr lang="en" sz="1800">
                <a:latin typeface="Source Sans Pro"/>
                <a:ea typeface="Source Sans Pro"/>
                <a:cs typeface="Source Sans Pro"/>
                <a:sym typeface="Source Sans Pro"/>
              </a:rPr>
              <a:t>L1/Manhattan distance:</a:t>
            </a:r>
            <a:endParaRPr sz="18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Source Sans Pro"/>
              <a:buChar char="●"/>
            </a:pPr>
            <a:r>
              <a:rPr lang="en" sz="1800">
                <a:latin typeface="Source Sans Pro"/>
                <a:ea typeface="Source Sans Pro"/>
                <a:cs typeface="Source Sans Pro"/>
                <a:sym typeface="Source Sans Pro"/>
              </a:rPr>
              <a:t>Chi-Squared distance:</a:t>
            </a:r>
            <a:endParaRPr sz="18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Source Sans Pro"/>
              <a:buChar char="●"/>
            </a:pPr>
            <a:r>
              <a:rPr lang="en" sz="1800">
                <a:latin typeface="Source Sans Pro"/>
                <a:ea typeface="Source Sans Pro"/>
                <a:cs typeface="Source Sans Pro"/>
                <a:sym typeface="Source Sans Pro"/>
              </a:rPr>
              <a:t>Histogram intersection:</a:t>
            </a:r>
            <a:endParaRPr sz="18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Source Sans Pro"/>
              <a:buChar char="●"/>
            </a:pPr>
            <a:r>
              <a:rPr lang="en" sz="1800">
                <a:latin typeface="Source Sans Pro"/>
                <a:ea typeface="Source Sans Pro"/>
                <a:cs typeface="Source Sans Pro"/>
                <a:sym typeface="Source Sans Pro"/>
              </a:rPr>
              <a:t>Hellinger distance:</a:t>
            </a:r>
            <a:endParaRPr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226" name="Google Shape;22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48787" y="1089550"/>
            <a:ext cx="2412825" cy="69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02825" y="1787845"/>
            <a:ext cx="2261275" cy="5333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02114" y="2304025"/>
            <a:ext cx="2448536" cy="53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91236" y="2874987"/>
            <a:ext cx="2605589" cy="53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805375" y="3362725"/>
            <a:ext cx="2167200" cy="601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1"/>
          <p:cNvSpPr txBox="1"/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Find the best method for Image </a:t>
            </a:r>
            <a:r>
              <a:rPr b="1" lang="en" sz="2400"/>
              <a:t>Retrieval</a:t>
            </a:r>
            <a:endParaRPr b="1" sz="2400"/>
          </a:p>
        </p:txBody>
      </p:sp>
      <p:sp>
        <p:nvSpPr>
          <p:cNvPr id="236" name="Google Shape;236;p31"/>
          <p:cNvSpPr txBox="1"/>
          <p:nvPr>
            <p:ph idx="1" type="body"/>
          </p:nvPr>
        </p:nvSpPr>
        <p:spPr>
          <a:xfrm>
            <a:off x="951575" y="1268175"/>
            <a:ext cx="6555000" cy="220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◎"/>
            </a:pPr>
            <a:r>
              <a:rPr lang="en" sz="2000">
                <a:solidFill>
                  <a:srgbClr val="000000"/>
                </a:solidFill>
              </a:rPr>
              <a:t>A </a:t>
            </a:r>
            <a:r>
              <a:rPr b="1" lang="en" sz="2000">
                <a:solidFill>
                  <a:srgbClr val="000000"/>
                </a:solidFill>
              </a:rPr>
              <a:t>method </a:t>
            </a:r>
            <a:r>
              <a:rPr lang="en" sz="2000">
                <a:solidFill>
                  <a:srgbClr val="000000"/>
                </a:solidFill>
              </a:rPr>
              <a:t>is defined by a pair of </a:t>
            </a:r>
            <a:r>
              <a:rPr b="1" lang="en" sz="2000">
                <a:solidFill>
                  <a:srgbClr val="000000"/>
                </a:solidFill>
              </a:rPr>
              <a:t>(color space CS, similarity measure S)</a:t>
            </a:r>
            <a:endParaRPr b="1" sz="2000"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000000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◎"/>
            </a:pPr>
            <a:r>
              <a:rPr lang="en" sz="2000">
                <a:solidFill>
                  <a:srgbClr val="000000"/>
                </a:solidFill>
              </a:rPr>
              <a:t>The </a:t>
            </a:r>
            <a:r>
              <a:rPr b="1" lang="en" sz="2000">
                <a:solidFill>
                  <a:srgbClr val="000000"/>
                </a:solidFill>
              </a:rPr>
              <a:t>assessment measure is MAP@K</a:t>
            </a:r>
            <a:r>
              <a:rPr lang="en" sz="2000">
                <a:solidFill>
                  <a:srgbClr val="000000"/>
                </a:solidFill>
              </a:rPr>
              <a:t> (Mean Average Precision at K)</a:t>
            </a:r>
            <a:endParaRPr sz="2000"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◎"/>
            </a:pPr>
            <a:r>
              <a:rPr b="1" lang="en" sz="2000">
                <a:solidFill>
                  <a:srgbClr val="000000"/>
                </a:solidFill>
              </a:rPr>
              <a:t>Find the best method</a:t>
            </a:r>
            <a:r>
              <a:rPr lang="en" sz="2000">
                <a:solidFill>
                  <a:srgbClr val="000000"/>
                </a:solidFill>
              </a:rPr>
              <a:t> by an </a:t>
            </a:r>
            <a:r>
              <a:rPr b="1" lang="en" sz="2000">
                <a:solidFill>
                  <a:srgbClr val="000000"/>
                </a:solidFill>
              </a:rPr>
              <a:t>exhaustive search</a:t>
            </a:r>
            <a:r>
              <a:rPr lang="en" sz="2000">
                <a:solidFill>
                  <a:srgbClr val="000000"/>
                </a:solidFill>
              </a:rPr>
              <a:t>, creating a matrix of CS and S</a:t>
            </a:r>
            <a:endParaRPr sz="2000"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31"/>
          <p:cNvSpPr txBox="1"/>
          <p:nvPr>
            <p:ph idx="12" type="sldNum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2"/>
          <p:cNvSpPr/>
          <p:nvPr/>
        </p:nvSpPr>
        <p:spPr>
          <a:xfrm>
            <a:off x="3265900" y="1232563"/>
            <a:ext cx="1546200" cy="10902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pic>
        <p:nvPicPr>
          <p:cNvPr id="243" name="Google Shape;243;p32"/>
          <p:cNvPicPr preferRelativeResize="0"/>
          <p:nvPr/>
        </p:nvPicPr>
        <p:blipFill rotWithShape="1">
          <a:blip r:embed="rId3">
            <a:alphaModFix/>
          </a:blip>
          <a:srcRect b="10875" l="24878" r="22144" t="11940"/>
          <a:stretch/>
        </p:blipFill>
        <p:spPr>
          <a:xfrm>
            <a:off x="3650100" y="1390837"/>
            <a:ext cx="708075" cy="773675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32"/>
          <p:cNvSpPr/>
          <p:nvPr/>
        </p:nvSpPr>
        <p:spPr>
          <a:xfrm>
            <a:off x="6601300" y="1519275"/>
            <a:ext cx="1619700" cy="11418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245" name="Google Shape;245;p32"/>
          <p:cNvSpPr/>
          <p:nvPr/>
        </p:nvSpPr>
        <p:spPr>
          <a:xfrm>
            <a:off x="5441175" y="1012888"/>
            <a:ext cx="1546200" cy="10902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pic>
        <p:nvPicPr>
          <p:cNvPr id="246" name="Google Shape;246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19823" y="1232563"/>
            <a:ext cx="921525" cy="691150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32"/>
          <p:cNvSpPr txBox="1"/>
          <p:nvPr>
            <p:ph idx="12" type="sldNum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8" name="Google Shape;248;p32"/>
          <p:cNvSpPr txBox="1"/>
          <p:nvPr>
            <p:ph type="title"/>
          </p:nvPr>
        </p:nvSpPr>
        <p:spPr>
          <a:xfrm>
            <a:off x="457200" y="411475"/>
            <a:ext cx="8229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/>
              <a:t>3</a:t>
            </a:r>
            <a:r>
              <a:rPr b="1" lang="en" sz="2300"/>
              <a:t>. Method for Query Set 2  </a:t>
            </a:r>
            <a:endParaRPr b="1" sz="2300"/>
          </a:p>
        </p:txBody>
      </p:sp>
      <p:sp>
        <p:nvSpPr>
          <p:cNvPr id="249" name="Google Shape;249;p32"/>
          <p:cNvSpPr txBox="1"/>
          <p:nvPr/>
        </p:nvSpPr>
        <p:spPr>
          <a:xfrm>
            <a:off x="395900" y="2559725"/>
            <a:ext cx="1449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Query Images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&amp;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Database Images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grpSp>
        <p:nvGrpSpPr>
          <p:cNvPr id="250" name="Google Shape;250;p32"/>
          <p:cNvGrpSpPr/>
          <p:nvPr/>
        </p:nvGrpSpPr>
        <p:grpSpPr>
          <a:xfrm>
            <a:off x="2111009" y="1883380"/>
            <a:ext cx="2184000" cy="2184000"/>
            <a:chOff x="5073634" y="2419255"/>
            <a:chExt cx="2184000" cy="2184000"/>
          </a:xfrm>
        </p:grpSpPr>
        <p:sp>
          <p:nvSpPr>
            <p:cNvPr id="251" name="Google Shape;251;p32"/>
            <p:cNvSpPr/>
            <p:nvPr/>
          </p:nvSpPr>
          <p:spPr>
            <a:xfrm>
              <a:off x="5073634" y="2419255"/>
              <a:ext cx="2184000" cy="218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1000"/>
                </a:spcAft>
                <a:buNone/>
              </a:pPr>
              <a:r>
                <a:t/>
              </a:r>
              <a:endPara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52" name="Google Shape;252;p32"/>
            <p:cNvSpPr/>
            <p:nvPr/>
          </p:nvSpPr>
          <p:spPr>
            <a:xfrm>
              <a:off x="5139025" y="2484650"/>
              <a:ext cx="2053200" cy="2053200"/>
            </a:xfrm>
            <a:prstGeom prst="arc">
              <a:avLst>
                <a:gd fmla="val 16200000" name="adj1"/>
                <a:gd fmla="val 7594631" name="adj2"/>
              </a:avLst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oval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53" name="Google Shape;253;p32"/>
            <p:cNvGrpSpPr/>
            <p:nvPr/>
          </p:nvGrpSpPr>
          <p:grpSpPr>
            <a:xfrm>
              <a:off x="5178025" y="2640100"/>
              <a:ext cx="1975209" cy="1570625"/>
              <a:chOff x="5178025" y="2640100"/>
              <a:chExt cx="1975209" cy="1570625"/>
            </a:xfrm>
          </p:grpSpPr>
          <p:sp>
            <p:nvSpPr>
              <p:cNvPr id="254" name="Google Shape;254;p32"/>
              <p:cNvSpPr txBox="1"/>
              <p:nvPr/>
            </p:nvSpPr>
            <p:spPr>
              <a:xfrm>
                <a:off x="5178034" y="3302164"/>
                <a:ext cx="1975200" cy="43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1000"/>
                  </a:spcAft>
                  <a:buNone/>
                </a:pPr>
                <a:r>
                  <a:t/>
                </a:r>
                <a:endParaRPr>
                  <a:latin typeface="Fira Sans Condensed SemiBold"/>
                  <a:ea typeface="Fira Sans Condensed SemiBold"/>
                  <a:cs typeface="Fira Sans Condensed SemiBold"/>
                  <a:sym typeface="Fira Sans Condensed SemiBold"/>
                </a:endParaRPr>
              </a:p>
            </p:txBody>
          </p:sp>
          <p:sp>
            <p:nvSpPr>
              <p:cNvPr id="255" name="Google Shape;255;p32"/>
              <p:cNvSpPr txBox="1"/>
              <p:nvPr/>
            </p:nvSpPr>
            <p:spPr>
              <a:xfrm>
                <a:off x="5178025" y="3370725"/>
                <a:ext cx="1975200" cy="840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chemeClr val="lt1"/>
                    </a:solidFill>
                    <a:latin typeface="Source Sans Pro"/>
                    <a:ea typeface="Source Sans Pro"/>
                    <a:cs typeface="Source Sans Pro"/>
                    <a:sym typeface="Source Sans Pro"/>
                  </a:rPr>
                  <a:t>Estimate and remove the </a:t>
                </a:r>
                <a:r>
                  <a:rPr lang="en" sz="1200">
                    <a:solidFill>
                      <a:schemeClr val="lt1"/>
                    </a:solidFill>
                    <a:latin typeface="Source Sans Pro"/>
                    <a:ea typeface="Source Sans Pro"/>
                    <a:cs typeface="Source Sans Pro"/>
                    <a:sym typeface="Source Sans Pro"/>
                  </a:rPr>
                  <a:t>background</a:t>
                </a:r>
                <a:r>
                  <a:rPr lang="en" sz="1200">
                    <a:solidFill>
                      <a:schemeClr val="lt1"/>
                    </a:solidFill>
                    <a:latin typeface="Source Sans Pro"/>
                    <a:ea typeface="Source Sans Pro"/>
                    <a:cs typeface="Source Sans Pro"/>
                    <a:sym typeface="Source Sans Pro"/>
                  </a:rPr>
                  <a:t> from the query images</a:t>
                </a:r>
                <a:endParaRPr sz="1200">
                  <a:solidFill>
                    <a:schemeClr val="lt1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56" name="Google Shape;256;p32"/>
              <p:cNvSpPr txBox="1"/>
              <p:nvPr/>
            </p:nvSpPr>
            <p:spPr>
              <a:xfrm>
                <a:off x="5418475" y="2640100"/>
                <a:ext cx="1515000" cy="43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1000"/>
                  </a:spcAft>
                  <a:buNone/>
                </a:pPr>
                <a:r>
                  <a:rPr lang="en" sz="1800">
                    <a:solidFill>
                      <a:schemeClr val="lt1"/>
                    </a:solidFill>
                    <a:latin typeface="Fira Sans Condensed SemiBold"/>
                    <a:ea typeface="Fira Sans Condensed SemiBold"/>
                    <a:cs typeface="Fira Sans Condensed SemiBold"/>
                    <a:sym typeface="Fira Sans Condensed SemiBold"/>
                  </a:rPr>
                  <a:t>Subtract</a:t>
                </a:r>
                <a:r>
                  <a:rPr lang="en" sz="1800">
                    <a:solidFill>
                      <a:schemeClr val="lt1"/>
                    </a:solidFill>
                    <a:latin typeface="Fira Sans Condensed SemiBold"/>
                    <a:ea typeface="Fira Sans Condensed SemiBold"/>
                    <a:cs typeface="Fira Sans Condensed SemiBold"/>
                    <a:sym typeface="Fira Sans Condensed SemiBold"/>
                  </a:rPr>
                  <a:t> the background</a:t>
                </a:r>
                <a:endParaRPr sz="1800">
                  <a:latin typeface="Fira Sans Condensed SemiBold"/>
                  <a:ea typeface="Fira Sans Condensed SemiBold"/>
                  <a:cs typeface="Fira Sans Condensed SemiBold"/>
                  <a:sym typeface="Fira Sans Condensed SemiBold"/>
                </a:endParaRPr>
              </a:p>
            </p:txBody>
          </p:sp>
        </p:grpSp>
      </p:grpSp>
      <p:grpSp>
        <p:nvGrpSpPr>
          <p:cNvPr id="257" name="Google Shape;257;p32"/>
          <p:cNvGrpSpPr/>
          <p:nvPr/>
        </p:nvGrpSpPr>
        <p:grpSpPr>
          <a:xfrm>
            <a:off x="4767995" y="1883375"/>
            <a:ext cx="2184000" cy="2184000"/>
            <a:chOff x="6445645" y="954400"/>
            <a:chExt cx="2184000" cy="2184000"/>
          </a:xfrm>
        </p:grpSpPr>
        <p:sp>
          <p:nvSpPr>
            <p:cNvPr id="258" name="Google Shape;258;p32"/>
            <p:cNvSpPr/>
            <p:nvPr/>
          </p:nvSpPr>
          <p:spPr>
            <a:xfrm>
              <a:off x="6445645" y="954400"/>
              <a:ext cx="2184000" cy="2184000"/>
            </a:xfrm>
            <a:prstGeom prst="ellipse">
              <a:avLst/>
            </a:prstGeom>
            <a:solidFill>
              <a:srgbClr val="7BB8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59" name="Google Shape;259;p32"/>
            <p:cNvSpPr/>
            <p:nvPr/>
          </p:nvSpPr>
          <p:spPr>
            <a:xfrm>
              <a:off x="6511050" y="1019800"/>
              <a:ext cx="2053200" cy="2053200"/>
            </a:xfrm>
            <a:prstGeom prst="arc">
              <a:avLst>
                <a:gd fmla="val 16200000" name="adj1"/>
                <a:gd fmla="val 19866340" name="adj2"/>
              </a:avLst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oval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60" name="Google Shape;260;p32"/>
            <p:cNvGrpSpPr/>
            <p:nvPr/>
          </p:nvGrpSpPr>
          <p:grpSpPr>
            <a:xfrm>
              <a:off x="6550045" y="1155957"/>
              <a:ext cx="1975205" cy="1419097"/>
              <a:chOff x="6550045" y="1155957"/>
              <a:chExt cx="1975205" cy="1419097"/>
            </a:xfrm>
          </p:grpSpPr>
          <p:sp>
            <p:nvSpPr>
              <p:cNvPr id="261" name="Google Shape;261;p32"/>
              <p:cNvSpPr txBox="1"/>
              <p:nvPr/>
            </p:nvSpPr>
            <p:spPr>
              <a:xfrm>
                <a:off x="6550045" y="1155957"/>
                <a:ext cx="1975200" cy="43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1000"/>
                  </a:spcAft>
                  <a:buNone/>
                </a:pPr>
                <a:r>
                  <a:rPr lang="en" sz="1800">
                    <a:solidFill>
                      <a:schemeClr val="lt1"/>
                    </a:solidFill>
                    <a:latin typeface="Fira Sans Condensed SemiBold"/>
                    <a:ea typeface="Fira Sans Condensed SemiBold"/>
                    <a:cs typeface="Fira Sans Condensed SemiBold"/>
                    <a:sym typeface="Fira Sans Condensed SemiBold"/>
                  </a:rPr>
                  <a:t>Query Set 1   system</a:t>
                </a:r>
                <a:endParaRPr>
                  <a:latin typeface="Fira Sans Condensed SemiBold"/>
                  <a:ea typeface="Fira Sans Condensed SemiBold"/>
                  <a:cs typeface="Fira Sans Condensed SemiBold"/>
                  <a:sym typeface="Fira Sans Condensed SemiBold"/>
                </a:endParaRPr>
              </a:p>
            </p:txBody>
          </p:sp>
          <p:sp>
            <p:nvSpPr>
              <p:cNvPr id="262" name="Google Shape;262;p32"/>
              <p:cNvSpPr txBox="1"/>
              <p:nvPr/>
            </p:nvSpPr>
            <p:spPr>
              <a:xfrm>
                <a:off x="6550050" y="1752155"/>
                <a:ext cx="1975200" cy="82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chemeClr val="lt1"/>
                    </a:solidFill>
                    <a:latin typeface="Source Sans Pro"/>
                    <a:ea typeface="Source Sans Pro"/>
                    <a:cs typeface="Source Sans Pro"/>
                    <a:sym typeface="Source Sans Pro"/>
                  </a:rPr>
                  <a:t>Compute the histograms and the </a:t>
                </a:r>
                <a:r>
                  <a:rPr lang="en" sz="1200">
                    <a:solidFill>
                      <a:schemeClr val="lt1"/>
                    </a:solidFill>
                    <a:latin typeface="Source Sans Pro"/>
                    <a:ea typeface="Source Sans Pro"/>
                    <a:cs typeface="Source Sans Pro"/>
                    <a:sym typeface="Source Sans Pro"/>
                  </a:rPr>
                  <a:t>similarities</a:t>
                </a:r>
                <a:r>
                  <a:rPr lang="en" sz="1200">
                    <a:solidFill>
                      <a:schemeClr val="lt1"/>
                    </a:solidFill>
                    <a:latin typeface="Source Sans Pro"/>
                    <a:ea typeface="Source Sans Pro"/>
                    <a:cs typeface="Source Sans Pro"/>
                    <a:sym typeface="Source Sans Pro"/>
                  </a:rPr>
                  <a:t> as in the Query Set 1 system</a:t>
                </a:r>
                <a:endParaRPr sz="1200">
                  <a:solidFill>
                    <a:schemeClr val="lt1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</p:grpSp>
      </p:grpSp>
      <p:cxnSp>
        <p:nvCxnSpPr>
          <p:cNvPr id="263" name="Google Shape;263;p32"/>
          <p:cNvCxnSpPr>
            <a:stCxn id="249" idx="3"/>
            <a:endCxn id="251" idx="2"/>
          </p:cNvCxnSpPr>
          <p:nvPr/>
        </p:nvCxnSpPr>
        <p:spPr>
          <a:xfrm>
            <a:off x="1844900" y="2975375"/>
            <a:ext cx="266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4" name="Google Shape;264;p32"/>
          <p:cNvCxnSpPr>
            <a:endCxn id="258" idx="2"/>
          </p:cNvCxnSpPr>
          <p:nvPr/>
        </p:nvCxnSpPr>
        <p:spPr>
          <a:xfrm>
            <a:off x="4294895" y="2975375"/>
            <a:ext cx="473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5" name="Google Shape;265;p32"/>
          <p:cNvCxnSpPr/>
          <p:nvPr/>
        </p:nvCxnSpPr>
        <p:spPr>
          <a:xfrm flipH="1" rot="10800000">
            <a:off x="6951995" y="2963075"/>
            <a:ext cx="347100" cy="1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66" name="Google Shape;266;p32"/>
          <p:cNvSpPr txBox="1"/>
          <p:nvPr/>
        </p:nvSpPr>
        <p:spPr>
          <a:xfrm>
            <a:off x="7299100" y="2559725"/>
            <a:ext cx="1449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Retrieve the k best database images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267" name="Google Shape;267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31150" y="1893379"/>
            <a:ext cx="1360008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3"/>
          <p:cNvSpPr txBox="1"/>
          <p:nvPr>
            <p:ph idx="12" type="sldNum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3" name="Google Shape;273;p33"/>
          <p:cNvSpPr txBox="1"/>
          <p:nvPr>
            <p:ph type="title"/>
          </p:nvPr>
        </p:nvSpPr>
        <p:spPr>
          <a:xfrm>
            <a:off x="457200" y="411475"/>
            <a:ext cx="8229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Using color distributions</a:t>
            </a:r>
            <a:endParaRPr b="1"/>
          </a:p>
        </p:txBody>
      </p:sp>
      <p:sp>
        <p:nvSpPr>
          <p:cNvPr id="274" name="Google Shape;274;p33"/>
          <p:cNvSpPr txBox="1"/>
          <p:nvPr/>
        </p:nvSpPr>
        <p:spPr>
          <a:xfrm>
            <a:off x="876575" y="1128300"/>
            <a:ext cx="66054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Source Sans Pro"/>
                <a:ea typeface="Source Sans Pro"/>
                <a:cs typeface="Source Sans Pro"/>
                <a:sym typeface="Source Sans Pro"/>
              </a:rPr>
              <a:t>Intuition: </a:t>
            </a:r>
            <a:r>
              <a:rPr lang="en" sz="1800">
                <a:latin typeface="Source Sans Pro"/>
                <a:ea typeface="Source Sans Pro"/>
                <a:cs typeface="Source Sans Pro"/>
                <a:sym typeface="Source Sans Pro"/>
              </a:rPr>
              <a:t>The background colors have higher gray and are brighter than paintings.</a:t>
            </a:r>
            <a:endParaRPr sz="18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Source Sans Pro"/>
                <a:ea typeface="Source Sans Pro"/>
                <a:cs typeface="Source Sans Pro"/>
                <a:sym typeface="Source Sans Pro"/>
              </a:rPr>
              <a:t>Method</a:t>
            </a:r>
            <a:r>
              <a:rPr lang="en" sz="1800">
                <a:latin typeface="Source Sans Pro"/>
                <a:ea typeface="Source Sans Pro"/>
                <a:cs typeface="Source Sans Pro"/>
                <a:sym typeface="Source Sans Pro"/>
              </a:rPr>
              <a:t>: Threshold Saturation and Value from HSV color space.</a:t>
            </a:r>
            <a:endParaRPr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275" name="Google Shape;275;p33"/>
          <p:cNvPicPr preferRelativeResize="0"/>
          <p:nvPr/>
        </p:nvPicPr>
        <p:blipFill rotWithShape="1">
          <a:blip r:embed="rId3">
            <a:alphaModFix/>
          </a:blip>
          <a:srcRect b="10312" l="25026" r="22219" t="11914"/>
          <a:stretch/>
        </p:blipFill>
        <p:spPr>
          <a:xfrm>
            <a:off x="6256175" y="2749625"/>
            <a:ext cx="1399525" cy="162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33"/>
          <p:cNvPicPr preferRelativeResize="0"/>
          <p:nvPr/>
        </p:nvPicPr>
        <p:blipFill rotWithShape="1">
          <a:blip r:embed="rId4">
            <a:alphaModFix/>
          </a:blip>
          <a:srcRect b="10581" l="24306" r="21327" t="12013"/>
          <a:stretch/>
        </p:blipFill>
        <p:spPr>
          <a:xfrm>
            <a:off x="2463500" y="2849875"/>
            <a:ext cx="1203539" cy="128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29337" y="2849887"/>
            <a:ext cx="1196276" cy="128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15556" y="2749637"/>
            <a:ext cx="1479750" cy="1624975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33"/>
          <p:cNvSpPr txBox="1"/>
          <p:nvPr/>
        </p:nvSpPr>
        <p:spPr>
          <a:xfrm>
            <a:off x="2433475" y="2380313"/>
            <a:ext cx="1263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Source Sans Pro"/>
                <a:ea typeface="Source Sans Pro"/>
                <a:cs typeface="Source Sans Pro"/>
                <a:sym typeface="Source Sans Pro"/>
              </a:rPr>
              <a:t>Thresholded</a:t>
            </a:r>
            <a:endParaRPr sz="12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80" name="Google Shape;280;p33"/>
          <p:cNvSpPr txBox="1"/>
          <p:nvPr/>
        </p:nvSpPr>
        <p:spPr>
          <a:xfrm>
            <a:off x="6324140" y="2316125"/>
            <a:ext cx="1263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Source Sans Pro"/>
                <a:ea typeface="Source Sans Pro"/>
                <a:cs typeface="Source Sans Pro"/>
                <a:sym typeface="Source Sans Pro"/>
              </a:rPr>
              <a:t>Thresholded</a:t>
            </a:r>
            <a:endParaRPr sz="12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81" name="Google Shape;281;p33"/>
          <p:cNvSpPr txBox="1"/>
          <p:nvPr/>
        </p:nvSpPr>
        <p:spPr>
          <a:xfrm>
            <a:off x="1029325" y="2380313"/>
            <a:ext cx="1263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Source Sans Pro"/>
                <a:ea typeface="Source Sans Pro"/>
                <a:cs typeface="Source Sans Pro"/>
                <a:sym typeface="Source Sans Pro"/>
              </a:rPr>
              <a:t>Original</a:t>
            </a:r>
            <a:r>
              <a:rPr lang="en" sz="1200">
                <a:latin typeface="Source Sans Pro"/>
                <a:ea typeface="Source Sans Pro"/>
                <a:cs typeface="Source Sans Pro"/>
                <a:sym typeface="Source Sans Pro"/>
              </a:rPr>
              <a:t> 1</a:t>
            </a:r>
            <a:endParaRPr sz="12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82" name="Google Shape;282;p33"/>
          <p:cNvSpPr txBox="1"/>
          <p:nvPr/>
        </p:nvSpPr>
        <p:spPr>
          <a:xfrm>
            <a:off x="4723625" y="2316113"/>
            <a:ext cx="1263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Source Sans Pro"/>
                <a:ea typeface="Source Sans Pro"/>
                <a:cs typeface="Source Sans Pro"/>
                <a:sym typeface="Source Sans Pro"/>
              </a:rPr>
              <a:t>Original</a:t>
            </a:r>
            <a:endParaRPr sz="12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ordelia template">
  <a:themeElements>
    <a:clrScheme name="Custom 347">
      <a:dk1>
        <a:srgbClr val="263238"/>
      </a:dk1>
      <a:lt1>
        <a:srgbClr val="FFFFFF"/>
      </a:lt1>
      <a:dk2>
        <a:srgbClr val="607D8B"/>
      </a:dk2>
      <a:lt2>
        <a:srgbClr val="ECEFF1"/>
      </a:lt2>
      <a:accent1>
        <a:srgbClr val="0091EA"/>
      </a:accent1>
      <a:accent2>
        <a:srgbClr val="0053A3"/>
      </a:accent2>
      <a:accent3>
        <a:srgbClr val="607D8B"/>
      </a:accent3>
      <a:accent4>
        <a:srgbClr val="CFD8DC"/>
      </a:accent4>
      <a:accent5>
        <a:srgbClr val="ECEFF1"/>
      </a:accent5>
      <a:accent6>
        <a:srgbClr val="ACDBF8"/>
      </a:accent6>
      <a:hlink>
        <a:srgbClr val="0091EA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Educational Technology Infographics by Slidesgo">
  <a:themeElements>
    <a:clrScheme name="Simple Light">
      <a:dk1>
        <a:srgbClr val="000000"/>
      </a:dk1>
      <a:lt1>
        <a:srgbClr val="FFFFFF"/>
      </a:lt1>
      <a:dk2>
        <a:srgbClr val="306DA1"/>
      </a:dk2>
      <a:lt2>
        <a:srgbClr val="DF3684"/>
      </a:lt2>
      <a:accent1>
        <a:srgbClr val="55BAD2"/>
      </a:accent1>
      <a:accent2>
        <a:srgbClr val="EFEFEF"/>
      </a:accent2>
      <a:accent3>
        <a:srgbClr val="FFB573"/>
      </a:accent3>
      <a:accent4>
        <a:srgbClr val="ED893E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